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60"/>
  </p:notesMasterIdLst>
  <p:sldIdLst>
    <p:sldId id="257" r:id="rId5"/>
    <p:sldId id="258" r:id="rId6"/>
    <p:sldId id="271" r:id="rId7"/>
    <p:sldId id="272" r:id="rId8"/>
    <p:sldId id="270" r:id="rId9"/>
    <p:sldId id="274" r:id="rId10"/>
    <p:sldId id="273" r:id="rId11"/>
    <p:sldId id="269" r:id="rId12"/>
    <p:sldId id="296" r:id="rId13"/>
    <p:sldId id="297" r:id="rId14"/>
    <p:sldId id="298" r:id="rId15"/>
    <p:sldId id="275" r:id="rId16"/>
    <p:sldId id="276" r:id="rId17"/>
    <p:sldId id="283" r:id="rId18"/>
    <p:sldId id="277" r:id="rId19"/>
    <p:sldId id="278" r:id="rId20"/>
    <p:sldId id="299" r:id="rId21"/>
    <p:sldId id="301" r:id="rId22"/>
    <p:sldId id="302" r:id="rId23"/>
    <p:sldId id="300" r:id="rId24"/>
    <p:sldId id="303" r:id="rId25"/>
    <p:sldId id="304" r:id="rId26"/>
    <p:sldId id="305" r:id="rId27"/>
    <p:sldId id="284" r:id="rId28"/>
    <p:sldId id="306" r:id="rId29"/>
    <p:sldId id="279" r:id="rId30"/>
    <p:sldId id="280" r:id="rId31"/>
    <p:sldId id="281" r:id="rId32"/>
    <p:sldId id="282" r:id="rId33"/>
    <p:sldId id="285" r:id="rId34"/>
    <p:sldId id="290" r:id="rId35"/>
    <p:sldId id="291" r:id="rId36"/>
    <p:sldId id="293" r:id="rId37"/>
    <p:sldId id="308" r:id="rId38"/>
    <p:sldId id="307" r:id="rId39"/>
    <p:sldId id="309" r:id="rId40"/>
    <p:sldId id="310" r:id="rId41"/>
    <p:sldId id="326" r:id="rId42"/>
    <p:sldId id="327" r:id="rId43"/>
    <p:sldId id="328" r:id="rId44"/>
    <p:sldId id="311" r:id="rId45"/>
    <p:sldId id="313" r:id="rId46"/>
    <p:sldId id="312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5" r:id="rId58"/>
    <p:sldId id="32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1C4DC-D142-4409-B417-103B76AB3E7F}" v="174" dt="2024-03-27T01:42:32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84975-1BE5-44CD-950D-BD938C0703D5}" type="datetimeFigureOut">
              <a:rPr lang="en-US" smtClean="0"/>
              <a:t>2024-03-27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BAB9-E989-4B05-A6F5-1B328793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D8EA-344F-41B3-A32C-6E4D26A21B01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9F2-8812-405C-B113-8EB028292361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AA94-3D56-4392-88B7-F382B11FF6C8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7869-A493-4341-B27E-6D6A6D85937E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15A1-3B38-4BF4-A2FF-FDB8486C0A30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D74F-1652-4B01-B8AF-A11ACB82C5D1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DEB1-3664-4F97-9E1E-2E50B15D5ECE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71DC-0504-4ECB-9B40-61D75F197608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773C-C5EF-42A3-9AEA-20DE140FACF5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621F8C5D-7981-44FE-A17A-110F9966C265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6975-C8EE-4C38-A255-3401030928F1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117BE1-04CA-4C22-8DB5-8BE9FBF220A2}" type="datetime1">
              <a:rPr lang="en-US" smtClean="0"/>
              <a:t>2024-03-27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bhutton-json-schema-00#section-4.2.1" TargetMode="External"/><Relationship Id="rId2" Type="http://schemas.openxmlformats.org/officeDocument/2006/relationships/hyperlink" Target="https://json-schem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jsonschemavalidator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ltova.com/xmlspy-xml-editor/json_schema_edito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json-schema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apis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godb.com/docs/manual/core/views/join-collections-with-view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ongodb.com/collateral/mongodb-architecture-guid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k4gj_RdtKCw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DAMA Phoenix – April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C692DA-206B-4A7A-B2FB-F237C50C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4" y="853132"/>
            <a:ext cx="2376566" cy="4713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B9E7AA8-0ACF-4853-B545-5AF33AFC9321}"/>
              </a:ext>
            </a:extLst>
          </p:cNvPr>
          <p:cNvSpPr txBox="1">
            <a:spLocks/>
          </p:cNvSpPr>
          <p:nvPr/>
        </p:nvSpPr>
        <p:spPr>
          <a:xfrm>
            <a:off x="818938" y="2494161"/>
            <a:ext cx="8030772" cy="375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b="1" dirty="0"/>
              <a:t>JSON Schema and document databases</a:t>
            </a:r>
          </a:p>
        </p:txBody>
      </p:sp>
      <p:pic>
        <p:nvPicPr>
          <p:cNvPr id="4" name="Picture 3" descr="A black and white symbol&#10;&#10;Description automatically generated">
            <a:extLst>
              <a:ext uri="{FF2B5EF4-FFF2-40B4-BE49-F238E27FC236}">
                <a16:creationId xmlns:a16="http://schemas.microsoft.com/office/drawing/2014/main" id="{9DAB24C1-D228-8EF4-370B-0B5135A92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38" y="3354457"/>
            <a:ext cx="988597" cy="988597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70674414-FF9D-F870-1D66-581192197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259" y="4996446"/>
            <a:ext cx="1071563" cy="1071563"/>
          </a:xfrm>
          <a:prstGeom prst="rect">
            <a:avLst/>
          </a:prstGeom>
        </p:spPr>
      </p:pic>
      <p:pic>
        <p:nvPicPr>
          <p:cNvPr id="8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3A2147FC-8C90-66AD-0930-D81912DB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16" y="3081830"/>
            <a:ext cx="868089" cy="868089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CE8D3AA5-3267-4240-A7E7-58714A1FC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531" y="3848755"/>
            <a:ext cx="988597" cy="988597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CEC1F6A-D74D-05C2-7EE3-3C0A7242C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231" y="3402304"/>
            <a:ext cx="648355" cy="6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FF10A-A84D-4429-B54A-E0ACB5B7EF22}"/>
              </a:ext>
            </a:extLst>
          </p:cNvPr>
          <p:cNvSpPr txBox="1"/>
          <p:nvPr/>
        </p:nvSpPr>
        <p:spPr>
          <a:xfrm>
            <a:off x="676865" y="1700299"/>
            <a:ext cx="10821452" cy="45243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JSON Schema and the IETF Process (is broken)…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JSON Schema (</a:t>
            </a:r>
            <a:r>
              <a:rPr lang="en-US" sz="2400" b="1" dirty="0">
                <a:hlinkClick r:id="rId2"/>
              </a:rPr>
              <a:t>https://json-schema.org</a:t>
            </a:r>
            <a:r>
              <a:rPr lang="en-US" sz="2400" b="1" dirty="0"/>
              <a:t>) latest version is 2020-12 (Draft 9).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This is supported by the Open API Specification v3.1 (2021).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“</a:t>
            </a:r>
            <a:r>
              <a:rPr lang="en-US" sz="2400" dirty="0"/>
              <a:t>Data types in the OAS are based on the types supported by the </a:t>
            </a:r>
            <a:r>
              <a:rPr lang="en-US" sz="2400" dirty="0">
                <a:hlinkClick r:id="rId3"/>
              </a:rPr>
              <a:t>JSON Schema Specification Draft 2020-12</a:t>
            </a:r>
            <a:r>
              <a:rPr lang="en-US" sz="2400" dirty="0"/>
              <a:t>. </a:t>
            </a:r>
            <a:r>
              <a:rPr lang="en-US" sz="2400" b="1" dirty="0"/>
              <a:t>“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Latest version NOT supported by MongoDB – lagging at Draft 4 (2013).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/>
              <a:t>There is much consternation over the decade long lapse in updates.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Programming languages from Java to C#/.NET, products like </a:t>
            </a:r>
            <a:r>
              <a:rPr lang="en-US" sz="2400" b="1" dirty="0" err="1"/>
              <a:t>Altova</a:t>
            </a:r>
            <a:r>
              <a:rPr lang="en-US" sz="2400" b="1" dirty="0"/>
              <a:t> </a:t>
            </a:r>
            <a:r>
              <a:rPr lang="en-US" sz="2400" b="1" dirty="0" err="1"/>
              <a:t>XMLSpy</a:t>
            </a:r>
            <a:r>
              <a:rPr lang="en-US" sz="2400" b="1" dirty="0"/>
              <a:t> and others support JSON Schema 2020-12.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DB6B-5F27-44BD-93F5-B90C1215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FF10A-A84D-4429-B54A-E0ACB5B7EF22}"/>
              </a:ext>
            </a:extLst>
          </p:cNvPr>
          <p:cNvSpPr txBox="1"/>
          <p:nvPr/>
        </p:nvSpPr>
        <p:spPr>
          <a:xfrm>
            <a:off x="2753710" y="1700299"/>
            <a:ext cx="8857098" cy="1908215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As a manager, an analyst or architect … what does this mean?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Developers largely are driving forward every day in the Agile world so… </a:t>
            </a:r>
            <a:r>
              <a:rPr lang="en-US" sz="2400" b="1" i="1" dirty="0"/>
              <a:t>embrace the change </a:t>
            </a:r>
            <a:r>
              <a:rPr lang="en-US" sz="2400" b="1" dirty="0"/>
              <a:t>and use JSON Schema Draft 9 from 2020 (already four years old but with all of the needed features).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DB6B-5F27-44BD-93F5-B90C1215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9C22505-FD9C-1DBA-8C05-01E81E90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700299"/>
            <a:ext cx="1623771" cy="1790701"/>
          </a:xfrm>
          <a:prstGeom prst="rect">
            <a:avLst/>
          </a:prstGeom>
        </p:spPr>
      </p:pic>
      <p:pic>
        <p:nvPicPr>
          <p:cNvPr id="4" name="Picture 2" descr="Confused lady image | Free SVG">
            <a:extLst>
              <a:ext uri="{FF2B5EF4-FFF2-40B4-BE49-F238E27FC236}">
                <a16:creationId xmlns:a16="http://schemas.microsoft.com/office/drawing/2014/main" id="{CD892BB1-14E9-7C5E-2B6A-D14F66A3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7" y="4262351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845E6-036F-94EB-FCB4-2FB9C150AECA}"/>
              </a:ext>
            </a:extLst>
          </p:cNvPr>
          <p:cNvSpPr txBox="1"/>
          <p:nvPr/>
        </p:nvSpPr>
        <p:spPr>
          <a:xfrm>
            <a:off x="2753710" y="4147714"/>
            <a:ext cx="8857098" cy="1538883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But what about MongoDB only supporting JSON Schema Draft 4?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We will discuss MongoDB validation options and other strategies that will not tie down organizations to the most restrictive vendor.</a:t>
            </a:r>
          </a:p>
        </p:txBody>
      </p:sp>
    </p:spTree>
    <p:extLst>
      <p:ext uri="{BB962C8B-B14F-4D97-AF65-F5344CB8AC3E}">
        <p14:creationId xmlns:p14="http://schemas.microsoft.com/office/powerpoint/2010/main" val="427420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2"/>
            <a:ext cx="18419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If your organization is not developing JSON Schemas and validating at runtime … start!</a:t>
            </a:r>
          </a:p>
          <a:p>
            <a:pPr algn="ctr">
              <a:spcAft>
                <a:spcPts val="1200"/>
              </a:spcAft>
            </a:pPr>
            <a:r>
              <a:rPr lang="en-US" sz="2000" dirty="0"/>
              <a:t>Schemas are efficient and a critical aspect of data governance controls.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4484C5D-6AD0-46BE-82C4-D4F40E54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44" y="1611272"/>
            <a:ext cx="9180576" cy="46476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0518-C283-43EB-A370-70B9B324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6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76932-575D-4C1B-B391-DBDB5733EE29}"/>
              </a:ext>
            </a:extLst>
          </p:cNvPr>
          <p:cNvGrpSpPr/>
          <p:nvPr/>
        </p:nvGrpSpPr>
        <p:grpSpPr>
          <a:xfrm>
            <a:off x="2306848" y="1508760"/>
            <a:ext cx="5568250" cy="5166166"/>
            <a:chOff x="2857011" y="1545336"/>
            <a:chExt cx="5568250" cy="5166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06BD37-0D6D-432C-ADDD-80480AF5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011" y="1545336"/>
              <a:ext cx="3616941" cy="51661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9CA576-E87F-498A-BB66-A50A581C1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3952" y="1595531"/>
              <a:ext cx="1951309" cy="5065776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F11072-C482-4087-B2D8-9A614F3BBD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4572000"/>
              <a:ext cx="377952" cy="12801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289352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Many tools are available for managing models, schemas and translating to and from Avro, JSON Schema and more.</a:t>
            </a:r>
          </a:p>
          <a:p>
            <a:pPr algn="ctr">
              <a:spcAft>
                <a:spcPts val="1200"/>
              </a:spcAft>
            </a:pPr>
            <a:r>
              <a:rPr lang="en-US" sz="2000" dirty="0" err="1"/>
              <a:t>Altova</a:t>
            </a:r>
            <a:r>
              <a:rPr lang="en-US" sz="2000" dirty="0"/>
              <a:t> XML Spy (actually an excellent JSON Schema tool), </a:t>
            </a:r>
            <a:r>
              <a:rPr lang="en-US" sz="2000" dirty="0" err="1"/>
              <a:t>Hackolade</a:t>
            </a:r>
            <a:r>
              <a:rPr lang="en-US" sz="2000" dirty="0"/>
              <a:t>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8145335" y="1611273"/>
            <a:ext cx="3346704" cy="4893647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 "</a:t>
            </a:r>
            <a:r>
              <a:rPr lang="en-US" sz="1200" b="1" dirty="0" err="1">
                <a:latin typeface="Consolas" panose="020B0609020204030204" pitchFamily="49" charset="0"/>
              </a:rPr>
              <a:t>ActivationRequest</a:t>
            </a:r>
            <a:r>
              <a:rPr lang="en-US" sz="12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</a:t>
            </a:r>
            <a:r>
              <a:rPr lang="en-US" sz="1200" b="1" dirty="0" err="1">
                <a:latin typeface="Consolas" panose="020B0609020204030204" pitchFamily="49" charset="0"/>
              </a:rPr>
              <a:t>billCycleDayOfMonth</a:t>
            </a:r>
            <a:r>
              <a:rPr lang="en-US" sz="1200" b="1" dirty="0">
                <a:latin typeface="Consolas" panose="020B0609020204030204" pitchFamily="49" charset="0"/>
              </a:rPr>
              <a:t>" : 15,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"Account":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"type": "COMMERCIAL",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billingSystemId</a:t>
            </a:r>
            <a:r>
              <a:rPr lang="en-US" sz="1200" b="1" dirty="0">
                <a:latin typeface="Consolas" panose="020B0609020204030204" pitchFamily="49" charset="0"/>
              </a:rPr>
              <a:t>": "</a:t>
            </a:r>
            <a:r>
              <a:rPr lang="en-US" sz="1200" b="1" dirty="0" err="1">
                <a:latin typeface="Consolas" panose="020B0609020204030204" pitchFamily="49" charset="0"/>
              </a:rPr>
              <a:t>amdocs</a:t>
            </a:r>
            <a:r>
              <a:rPr lang="en-US" sz="1200" b="1" dirty="0">
                <a:latin typeface="Consolas" panose="020B0609020204030204" pitchFamily="49" charset="0"/>
              </a:rPr>
              <a:t>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accountId</a:t>
            </a:r>
            <a:r>
              <a:rPr lang="en-US" sz="1200" b="1" dirty="0">
                <a:latin typeface="Consolas" panose="020B0609020204030204" pitchFamily="49" charset="0"/>
              </a:rPr>
              <a:t>": "987654321123456",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BillingAddress</a:t>
            </a:r>
            <a:r>
              <a:rPr lang="en-US" sz="12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"lines": [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"123 Main Street",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"Apt 1A"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],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</a:t>
            </a:r>
            <a:r>
              <a:rPr lang="en-US" sz="1200" b="1" dirty="0" err="1">
                <a:latin typeface="Consolas" panose="020B0609020204030204" pitchFamily="49" charset="0"/>
              </a:rPr>
              <a:t>postalCode</a:t>
            </a:r>
            <a:r>
              <a:rPr lang="en-US" sz="1200" b="1" dirty="0">
                <a:latin typeface="Consolas" panose="020B0609020204030204" pitchFamily="49" charset="0"/>
              </a:rPr>
              <a:t>": "00105",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"city": "Kansas City",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"state": "MO"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} 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"Device":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deviceType</a:t>
            </a:r>
            <a:r>
              <a:rPr lang="en-US" sz="1200" b="1" dirty="0">
                <a:latin typeface="Consolas" panose="020B0609020204030204" pitchFamily="49" charset="0"/>
              </a:rPr>
              <a:t>": "IOS-10",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</a:t>
            </a:r>
            <a:r>
              <a:rPr lang="en-US" sz="1200" b="1" dirty="0" err="1">
                <a:latin typeface="Consolas" panose="020B0609020204030204" pitchFamily="49" charset="0"/>
              </a:rPr>
              <a:t>deviceId</a:t>
            </a:r>
            <a:r>
              <a:rPr lang="en-US" sz="1200" b="1" dirty="0">
                <a:latin typeface="Consolas" panose="020B0609020204030204" pitchFamily="49" charset="0"/>
              </a:rPr>
              <a:t>": "123456789098765432122",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"Components": [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"type": "PSIM",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"</a:t>
            </a:r>
            <a:r>
              <a:rPr lang="en-US" sz="1200" b="1" dirty="0" err="1">
                <a:latin typeface="Consolas" panose="020B0609020204030204" pitchFamily="49" charset="0"/>
              </a:rPr>
              <a:t>iccid</a:t>
            </a:r>
            <a:r>
              <a:rPr lang="en-US" sz="1200" b="1" dirty="0">
                <a:latin typeface="Consolas" panose="020B0609020204030204" pitchFamily="49" charset="0"/>
              </a:rPr>
              <a:t>": "123456789012345"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]}…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A7E7E-0FCD-4364-87A0-BE37A19E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90B31-7209-426D-802C-F461A3E9326D}"/>
              </a:ext>
            </a:extLst>
          </p:cNvPr>
          <p:cNvSpPr txBox="1"/>
          <p:nvPr/>
        </p:nvSpPr>
        <p:spPr>
          <a:xfrm>
            <a:off x="785896" y="2396548"/>
            <a:ext cx="10620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JSON Schema, Tools, Standards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4" y="3618905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0" y="3618903"/>
            <a:ext cx="1623771" cy="1790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A975E-8D6F-4694-8ED9-C1DA3F07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2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1989610" y="1891287"/>
            <a:ext cx="5854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vs Agile Development Teams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8145335" y="1619857"/>
            <a:ext cx="3346704" cy="1938992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Java code sample for one field: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@Size(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min = 5,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max = 14,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message = "The author email '${</a:t>
            </a:r>
            <a:r>
              <a:rPr lang="en-US" sz="1200" b="1" dirty="0" err="1">
                <a:latin typeface="Consolas" panose="020B0609020204030204" pitchFamily="49" charset="0"/>
              </a:rPr>
              <a:t>validatedValue</a:t>
            </a:r>
            <a:r>
              <a:rPr lang="en-US" sz="1200" b="1" dirty="0">
                <a:latin typeface="Consolas" panose="020B0609020204030204" pitchFamily="49" charset="0"/>
              </a:rPr>
              <a:t>}' must be between {min} and {max} characters long"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 String </a:t>
            </a:r>
            <a:r>
              <a:rPr lang="en-US" sz="1200" b="1" dirty="0" err="1">
                <a:latin typeface="Consolas" panose="020B0609020204030204" pitchFamily="49" charset="0"/>
              </a:rPr>
              <a:t>authorEmail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72282-FBA8-46A5-8AEC-E79A7FC5BBD5}"/>
              </a:ext>
            </a:extLst>
          </p:cNvPr>
          <p:cNvSpPr txBox="1"/>
          <p:nvPr/>
        </p:nvSpPr>
        <p:spPr>
          <a:xfrm>
            <a:off x="8145335" y="3734872"/>
            <a:ext cx="3346704" cy="26314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above multiplied one hundred times for one hundred fields. Then repeated for services that use the same data elements (usually with different rules between projects / teams).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Not reusable for different languages / platforms for the same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948B3-39BB-4C37-A28B-6EDE45F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 descr="A black and white pictogram of people boxing&#10;&#10;Description automatically generated">
            <a:extLst>
              <a:ext uri="{FF2B5EF4-FFF2-40B4-BE49-F238E27FC236}">
                <a16:creationId xmlns:a16="http://schemas.microsoft.com/office/drawing/2014/main" id="{57CCC4F7-2F11-AE41-787F-66BA13D6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1" y="1443835"/>
            <a:ext cx="1170880" cy="1170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4B6F0-4245-D9E6-B31E-A125A5920D96}"/>
              </a:ext>
            </a:extLst>
          </p:cNvPr>
          <p:cNvSpPr txBox="1"/>
          <p:nvPr/>
        </p:nvSpPr>
        <p:spPr>
          <a:xfrm>
            <a:off x="502396" y="2614715"/>
            <a:ext cx="74329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For better or worse, Agile is here to stay with the scale of controls tipped toward business development teams.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Still, through careful and deliberate management and discussion, development teams will appreciate being relieved of the burden of tedious validation coding.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Using JSON Schema - Architects, Analysts and even the business themselves (in providing a logical data model to start with) can define a coherent organization-wide model at the right layer of abstraction that accelerates vs slows down software development teams.</a:t>
            </a:r>
          </a:p>
        </p:txBody>
      </p:sp>
    </p:spTree>
    <p:extLst>
      <p:ext uri="{BB962C8B-B14F-4D97-AF65-F5344CB8AC3E}">
        <p14:creationId xmlns:p14="http://schemas.microsoft.com/office/powerpoint/2010/main" val="154907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618536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Better Development with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Just as with test-driven-development (TDD), data-driven development is faster/better/cheaper in the long run.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JSON Schema elements can be easily pulled together to create new ‘views’ of aggregates and denormalized elements as needed.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/>
              <a:t>This is the compromise</a:t>
            </a:r>
            <a:r>
              <a:rPr lang="en-US" sz="1600" dirty="0"/>
              <a:t> : Allow teams to mix/match elements as needed to meet changing business needs.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However, where truly new data elements or composites are created, work back through governance process (rarer case).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Allow teams to develop schemas from existing elements.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Balance between governance and development speed.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Restricting this creates bottleneck in development process.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governance groups must be responsive to Agile sprints.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an ‘extension’ (any) element to bridge the difference.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Governance team reviews on periodic basis.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7004303" y="1611273"/>
            <a:ext cx="4487735" cy="2685351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Java validation code (one time):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pPr>
              <a:spcAft>
                <a:spcPts val="300"/>
              </a:spcAft>
            </a:pPr>
            <a:r>
              <a:rPr lang="en-US" sz="1200" b="1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jsonSchema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1" i="0" dirty="0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SONTokener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ource Code Pro" panose="020B0604020202020204" pitchFamily="49" charset="0"/>
              </a:rPr>
              <a:t> 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JSONSchemaTest.class.getResourceAsStream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ource Code Pro" panose="020B0604020202020204" pitchFamily="49" charset="0"/>
              </a:rPr>
              <a:t>  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"/</a:t>
            </a:r>
            <a:r>
              <a:rPr lang="en-US" sz="1200" b="0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schema.json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)));</a:t>
            </a:r>
          </a:p>
          <a:p>
            <a:pPr>
              <a:spcAft>
                <a:spcPts val="300"/>
              </a:spcAft>
            </a:pPr>
            <a:r>
              <a:rPr lang="en-US" sz="1200" b="1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jsonSubject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JSONObject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>
                <a:solidFill>
                  <a:srgbClr val="63B175"/>
                </a:solidFill>
                <a:effectLst/>
                <a:latin typeface="Source Code Pro" panose="020B0604020202020204" pitchFamily="49" charset="0"/>
              </a:rPr>
              <a:t>new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1" i="0" dirty="0" err="1">
                <a:solidFill>
                  <a:srgbClr val="267438"/>
                </a:solidFill>
                <a:effectLst/>
                <a:latin typeface="Source Code Pro" panose="020B0604020202020204" pitchFamily="49" charset="0"/>
              </a:rPr>
              <a:t>JSONTokener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JSONSchemaTest.class.getResourceAsStream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</a:p>
          <a:p>
            <a:pPr>
              <a:spcAft>
                <a:spcPts val="300"/>
              </a:spcAft>
            </a:pP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  "/</a:t>
            </a:r>
            <a:r>
              <a:rPr lang="en-US" sz="1200" b="0" i="0" dirty="0" err="1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product.json</a:t>
            </a:r>
            <a:r>
              <a:rPr lang="en-US" sz="1200" b="0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"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)));</a:t>
            </a:r>
          </a:p>
          <a:p>
            <a:pPr>
              <a:spcAft>
                <a:spcPts val="300"/>
              </a:spcAft>
            </a:pPr>
            <a:r>
              <a:rPr lang="en-US" sz="1200" b="1" i="0" dirty="0">
                <a:solidFill>
                  <a:srgbClr val="4E9359"/>
                </a:solidFill>
                <a:effectLst/>
                <a:latin typeface="Source Code Pro" panose="020B0604020202020204" pitchFamily="49" charset="0"/>
              </a:rPr>
              <a:t>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r>
              <a:rPr lang="en-US" sz="1200" b="0" i="0" dirty="0" err="1">
                <a:solidFill>
                  <a:srgbClr val="BC6060"/>
                </a:solidFill>
                <a:effectLst/>
                <a:latin typeface="Source Code Pro" panose="020B0604020202020204" pitchFamily="49" charset="0"/>
              </a:rPr>
              <a:t>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=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SchemaLoader.load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jsonSchema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);</a:t>
            </a:r>
          </a:p>
          <a:p>
            <a:pPr>
              <a:spcAft>
                <a:spcPts val="300"/>
              </a:spcAft>
            </a:pPr>
            <a:r>
              <a:rPr lang="en-US" sz="1400" b="1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schema.validate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(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jsonSubject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);  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72282-FBA8-46A5-8AEC-E79A7FC5BBD5}"/>
              </a:ext>
            </a:extLst>
          </p:cNvPr>
          <p:cNvSpPr txBox="1"/>
          <p:nvPr/>
        </p:nvSpPr>
        <p:spPr>
          <a:xfrm>
            <a:off x="7004303" y="4409301"/>
            <a:ext cx="4487735" cy="183127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 above sample loads the JSON Schema – just do once and keep in memory (faster).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Then for any data received, via any means, validate the payload against the schema.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Process takes 10s of milliseconds.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Error handling is built-in (message auto-generated pointing to any errors).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522051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Abstraction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 organizations wade into JSON Schema (and even those who are hip deep already) – an important consideration is to use the very powerful abstraction constructs available in JSON Schema.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Done right, this allows for cases common in new endeavors, Agile teams looking for flexibility in requirements, </a:t>
            </a:r>
            <a:r>
              <a:rPr lang="en-US" sz="2200" dirty="0" err="1"/>
              <a:t>etc</a:t>
            </a:r>
            <a:r>
              <a:rPr lang="en-US" sz="2200" dirty="0"/>
              <a:t> – by threading the needle between very stiff models and arbitrary data that cannot be validated at all.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6096001" y="1611273"/>
            <a:ext cx="5396038" cy="4801314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 "</a:t>
            </a:r>
            <a:r>
              <a:rPr lang="en-US" sz="1700" b="1" dirty="0" err="1">
                <a:latin typeface="Consolas" panose="020B0609020204030204" pitchFamily="49" charset="0"/>
              </a:rPr>
              <a:t>InsuranceDocument</a:t>
            </a:r>
            <a:r>
              <a:rPr lang="en-US" sz="17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"type": "object",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"properties":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	…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},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</a:t>
            </a:r>
            <a:r>
              <a:rPr lang="en-US" sz="1700" b="1" dirty="0" err="1">
                <a:latin typeface="Consolas" panose="020B0609020204030204" pitchFamily="49" charset="0"/>
              </a:rPr>
              <a:t>additionalProperties</a:t>
            </a:r>
            <a:r>
              <a:rPr lang="en-US" sz="1700" b="1" dirty="0">
                <a:latin typeface="Consolas" panose="020B0609020204030204" pitchFamily="49" charset="0"/>
              </a:rPr>
              <a:t>" : false,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"required":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"document"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],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</a:t>
            </a:r>
            <a:r>
              <a:rPr lang="en-US" sz="1700" b="1" dirty="0" err="1">
                <a:latin typeface="Consolas" panose="020B0609020204030204" pitchFamily="49" charset="0"/>
              </a:rPr>
              <a:t>oneOf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{"</a:t>
            </a:r>
            <a:r>
              <a:rPr lang="en-US" sz="1700" b="1" dirty="0" err="1">
                <a:latin typeface="Consolas" panose="020B0609020204030204" pitchFamily="49" charset="0"/>
              </a:rPr>
              <a:t>allOf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  {"required" : ["contract"]}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]},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{"</a:t>
            </a:r>
            <a:r>
              <a:rPr lang="en-US" sz="1700" b="1" dirty="0" err="1">
                <a:latin typeface="Consolas" panose="020B0609020204030204" pitchFamily="49" charset="0"/>
              </a:rPr>
              <a:t>allOf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  {"required" : ["policy"]}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]}        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]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3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5220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Abstraction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6096001" y="1611273"/>
            <a:ext cx="5396038" cy="4909036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 "</a:t>
            </a:r>
            <a:r>
              <a:rPr lang="en-US" sz="1700" b="1" dirty="0" err="1">
                <a:latin typeface="Consolas" panose="020B0609020204030204" pitchFamily="49" charset="0"/>
              </a:rPr>
              <a:t>InsuranceDocument</a:t>
            </a:r>
            <a:r>
              <a:rPr lang="en-US" sz="17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"type": "object",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"properties":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	…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},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</a:t>
            </a:r>
            <a:r>
              <a:rPr lang="en-US" sz="1700" b="1" dirty="0" err="1">
                <a:latin typeface="Consolas" panose="020B0609020204030204" pitchFamily="49" charset="0"/>
              </a:rPr>
              <a:t>additionalProperties</a:t>
            </a:r>
            <a:r>
              <a:rPr lang="en-US" sz="1700" b="1" dirty="0">
                <a:latin typeface="Consolas" panose="020B0609020204030204" pitchFamily="49" charset="0"/>
              </a:rPr>
              <a:t>" : false,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"required":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"document"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],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</a:t>
            </a:r>
            <a:r>
              <a:rPr lang="en-US" sz="2400" b="1" dirty="0" err="1">
                <a:latin typeface="Consolas" panose="020B0609020204030204" pitchFamily="49" charset="0"/>
              </a:rPr>
              <a:t>oneOf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{"</a:t>
            </a:r>
            <a:r>
              <a:rPr lang="en-US" sz="1700" b="1" dirty="0" err="1">
                <a:latin typeface="Consolas" panose="020B0609020204030204" pitchFamily="49" charset="0"/>
              </a:rPr>
              <a:t>allOf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  {"required" : ["contract"]}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]},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{"</a:t>
            </a:r>
            <a:r>
              <a:rPr lang="en-US" sz="1700" b="1" dirty="0" err="1">
                <a:latin typeface="Consolas" panose="020B0609020204030204" pitchFamily="49" charset="0"/>
              </a:rPr>
              <a:t>allOf</a:t>
            </a:r>
            <a:r>
              <a:rPr lang="en-US" sz="17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  {"required" : ["policy"]}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  ]}        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]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95DF61-2C62-D520-1EBE-C164CA4A10E8}"/>
              </a:ext>
            </a:extLst>
          </p:cNvPr>
          <p:cNvSpPr/>
          <p:nvPr/>
        </p:nvSpPr>
        <p:spPr>
          <a:xfrm>
            <a:off x="5402317" y="3510455"/>
            <a:ext cx="1597573" cy="2207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89BAF6-8DA7-A290-8F47-68CB8769A660}"/>
              </a:ext>
            </a:extLst>
          </p:cNvPr>
          <p:cNvSpPr/>
          <p:nvPr/>
        </p:nvSpPr>
        <p:spPr>
          <a:xfrm>
            <a:off x="5534526" y="4011930"/>
            <a:ext cx="1213116" cy="2207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FDE1A-E95C-7B6A-C790-04F071541633}"/>
              </a:ext>
            </a:extLst>
          </p:cNvPr>
          <p:cNvSpPr txBox="1"/>
          <p:nvPr/>
        </p:nvSpPr>
        <p:spPr>
          <a:xfrm>
            <a:off x="699961" y="2715510"/>
            <a:ext cx="4583585" cy="1015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b="1" dirty="0"/>
              <a:t>Some required ‘document’ (HREF) ‘reference’ to a thing … could be a PDF – almost anything.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146E6-0134-5ED4-F369-7E5F74CF4FF3}"/>
              </a:ext>
            </a:extLst>
          </p:cNvPr>
          <p:cNvSpPr txBox="1"/>
          <p:nvPr/>
        </p:nvSpPr>
        <p:spPr>
          <a:xfrm>
            <a:off x="699961" y="4080002"/>
            <a:ext cx="4702356" cy="1785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b="1" dirty="0"/>
              <a:t>The ‘structured data’ part, which can be either a ‘contract’ or ‘policy’ object type … that is yet further abstracted as needed.</a:t>
            </a:r>
          </a:p>
          <a:p>
            <a:pPr algn="r">
              <a:spcAft>
                <a:spcPts val="1200"/>
              </a:spcAft>
            </a:pPr>
            <a:r>
              <a:rPr lang="en-US" sz="2000" b="1" dirty="0"/>
              <a:t>Differentiated but has to be one or the other and not some random data.</a:t>
            </a:r>
          </a:p>
        </p:txBody>
      </p:sp>
    </p:spTree>
    <p:extLst>
      <p:ext uri="{BB962C8B-B14F-4D97-AF65-F5344CB8AC3E}">
        <p14:creationId xmlns:p14="http://schemas.microsoft.com/office/powerpoint/2010/main" val="229251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5220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Abstraction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5580993" y="1791877"/>
            <a:ext cx="5911045" cy="4632037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"</a:t>
            </a:r>
            <a:r>
              <a:rPr lang="en-US" sz="1700" b="1" dirty="0" err="1">
                <a:latin typeface="Consolas" panose="020B0609020204030204" pitchFamily="49" charset="0"/>
              </a:rPr>
              <a:t>schemaVersion</a:t>
            </a:r>
            <a:r>
              <a:rPr lang="en-US" sz="1700" b="1" dirty="0">
                <a:latin typeface="Consolas" panose="020B0609020204030204" pitchFamily="49" charset="0"/>
              </a:rPr>
              <a:t>": "1.2",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latin typeface="Consolas" panose="020B0609020204030204" pitchFamily="49" charset="0"/>
              </a:rPr>
              <a:t>"document": </a:t>
            </a:r>
            <a:r>
              <a:rPr lang="en-US" sz="17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documentGUID</a:t>
            </a:r>
            <a:r>
              <a:rPr lang="en-US" sz="1700" b="1" dirty="0">
                <a:latin typeface="Consolas" panose="020B0609020204030204" pitchFamily="49" charset="0"/>
              </a:rPr>
              <a:t>": "1234-9999-XXXX-9876,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mediaType</a:t>
            </a:r>
            <a:r>
              <a:rPr lang="en-US" sz="1700" b="1" dirty="0">
                <a:latin typeface="Consolas" panose="020B0609020204030204" pitchFamily="49" charset="0"/>
              </a:rPr>
              <a:t>": "application/pdf"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},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</a:t>
            </a:r>
            <a:r>
              <a:rPr lang="en-US" sz="2000" b="1" dirty="0">
                <a:latin typeface="Consolas" panose="020B0609020204030204" pitchFamily="49" charset="0"/>
              </a:rPr>
              <a:t>"policy"</a:t>
            </a:r>
            <a:r>
              <a:rPr lang="en-US" sz="1700" b="1" dirty="0">
                <a:latin typeface="Consolas" panose="020B0609020204030204" pitchFamily="49" charset="0"/>
              </a:rPr>
              <a:t>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policyId</a:t>
            </a:r>
            <a:r>
              <a:rPr lang="en-US" sz="1700" b="1" dirty="0">
                <a:latin typeface="Consolas" panose="020B0609020204030204" pitchFamily="49" charset="0"/>
              </a:rPr>
              <a:t>": "23427456-01",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currencyCode</a:t>
            </a:r>
            <a:r>
              <a:rPr lang="en-US" sz="1700" b="1" dirty="0">
                <a:latin typeface="Consolas" panose="020B0609020204030204" pitchFamily="49" charset="0"/>
              </a:rPr>
              <a:t>": "USD",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termStartDateTime</a:t>
            </a:r>
            <a:r>
              <a:rPr lang="en-US" sz="1700" b="1" dirty="0">
                <a:latin typeface="Consolas" panose="020B0609020204030204" pitchFamily="49" charset="0"/>
              </a:rPr>
              <a:t>": "2022-12-31T15:57:00Z",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termEndDateTime</a:t>
            </a:r>
            <a:r>
              <a:rPr lang="en-US" sz="1700" b="1" dirty="0">
                <a:latin typeface="Consolas" panose="020B0609020204030204" pitchFamily="49" charset="0"/>
              </a:rPr>
              <a:t>": "2023-12-31T15:57:00Z",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"</a:t>
            </a:r>
            <a:r>
              <a:rPr lang="en-US" sz="1700" b="1" dirty="0" err="1">
                <a:latin typeface="Consolas" panose="020B0609020204030204" pitchFamily="49" charset="0"/>
              </a:rPr>
              <a:t>grossPremiumAmount</a:t>
            </a:r>
            <a:r>
              <a:rPr lang="en-US" sz="1700" b="1" dirty="0">
                <a:latin typeface="Consolas" panose="020B0609020204030204" pitchFamily="49" charset="0"/>
              </a:rPr>
              <a:t>": {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</a:t>
            </a:r>
            <a:r>
              <a:rPr lang="en-US" sz="1700" b="1" dirty="0" err="1">
                <a:latin typeface="Consolas" panose="020B0609020204030204" pitchFamily="49" charset="0"/>
              </a:rPr>
              <a:t>currencyCode</a:t>
            </a:r>
            <a:r>
              <a:rPr lang="en-US" sz="1700" b="1" dirty="0">
                <a:latin typeface="Consolas" panose="020B0609020204030204" pitchFamily="49" charset="0"/>
              </a:rPr>
              <a:t>": "AAA",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  "amount": 0.1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}…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12079-D685-AA93-0004-363B66F0F06C}"/>
              </a:ext>
            </a:extLst>
          </p:cNvPr>
          <p:cNvSpPr txBox="1"/>
          <p:nvPr/>
        </p:nvSpPr>
        <p:spPr>
          <a:xfrm>
            <a:off x="581193" y="2240376"/>
            <a:ext cx="4222034" cy="1015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b="1" dirty="0"/>
              <a:t>Some required ‘document’ (HREF) ‘reference’ to a thing … could be a PDF – almost anything.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86D419-1676-49E8-2E53-D1B76824FD4D}"/>
              </a:ext>
            </a:extLst>
          </p:cNvPr>
          <p:cNvSpPr/>
          <p:nvPr/>
        </p:nvSpPr>
        <p:spPr>
          <a:xfrm>
            <a:off x="4963770" y="3487282"/>
            <a:ext cx="866315" cy="227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59723-38A7-8843-EF3C-22A71A849407}"/>
              </a:ext>
            </a:extLst>
          </p:cNvPr>
          <p:cNvSpPr txBox="1"/>
          <p:nvPr/>
        </p:nvSpPr>
        <p:spPr>
          <a:xfrm>
            <a:off x="581192" y="3557914"/>
            <a:ext cx="4222034" cy="2092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000" b="1" dirty="0"/>
              <a:t>The ‘structured data’ part, which can be either a ‘contract’ or ‘policy’ object type … that is yet further abstracted as needed.</a:t>
            </a:r>
          </a:p>
          <a:p>
            <a:pPr algn="r">
              <a:spcAft>
                <a:spcPts val="1200"/>
              </a:spcAft>
            </a:pPr>
            <a:r>
              <a:rPr lang="en-US" sz="2000" b="1" dirty="0"/>
              <a:t>Differentiated but has to be one or the other and not some random data.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6D24C34-9752-828C-DBD5-601F973E26CD}"/>
              </a:ext>
            </a:extLst>
          </p:cNvPr>
          <p:cNvSpPr/>
          <p:nvPr/>
        </p:nvSpPr>
        <p:spPr>
          <a:xfrm>
            <a:off x="4935395" y="2411952"/>
            <a:ext cx="866315" cy="227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1" y="1657745"/>
            <a:ext cx="4542496" cy="511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Subayai Inc created in 2006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Multiple Fortune 500 clients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Founder: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Started in software at age 12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Helped grow Ferguson Enterprises from $600m to $12B in less than ten years.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Implemented first electronic trade with Kohler </a:t>
            </a:r>
            <a:r>
              <a:rPr lang="en-US" b="1" dirty="0"/>
              <a:t>(yes – the toilet company… among other things)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006EEF-8335-4790-A2FE-94A2C53F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1767838"/>
            <a:ext cx="4466296" cy="1069063"/>
          </a:xfrm>
          <a:prstGeom prst="rect">
            <a:avLst/>
          </a:prstGeom>
        </p:spPr>
      </p:pic>
      <p:pic>
        <p:nvPicPr>
          <p:cNvPr id="1026" name="Picture 2" descr="Darrell Teague - Speaker Profile @ Sessionize.com">
            <a:extLst>
              <a:ext uri="{FF2B5EF4-FFF2-40B4-BE49-F238E27FC236}">
                <a16:creationId xmlns:a16="http://schemas.microsoft.com/office/drawing/2014/main" id="{1E75B943-9CE9-4429-B66A-26FA8593C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" y="335760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67573-0859-41C4-B349-8A5B465BBDB2}"/>
              </a:ext>
            </a:extLst>
          </p:cNvPr>
          <p:cNvSpPr txBox="1"/>
          <p:nvPr/>
        </p:nvSpPr>
        <p:spPr>
          <a:xfrm>
            <a:off x="2702174" y="3332209"/>
            <a:ext cx="3049401" cy="174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Presenter: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Darrell Teague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President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darrell.teague@subayai.com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39D82-0938-49B3-A1F8-CC35500B190D}"/>
              </a:ext>
            </a:extLst>
          </p:cNvPr>
          <p:cNvSpPr txBox="1"/>
          <p:nvPr/>
        </p:nvSpPr>
        <p:spPr>
          <a:xfrm>
            <a:off x="727710" y="5668667"/>
            <a:ext cx="5919978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Presentation and materials copyright Subayai Inc, 2024 All Rights Reserved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No unauthorized redistribution or derivative works permitted.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E338A-EEBE-4AD0-8002-65CB6CF3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2" y="1611273"/>
            <a:ext cx="522051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Abstraction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Schema versioning is </a:t>
            </a:r>
            <a:r>
              <a:rPr lang="en-US" sz="2200" b="1" dirty="0"/>
              <a:t>critical</a:t>
            </a:r>
            <a:r>
              <a:rPr lang="en-US" sz="2200" dirty="0"/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Each JSON (instance) document must carry a field indicating the version of the schema it supports.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Schemas can (and will) evolve over time so consider starting off more abstract.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 requirements/constraints become more clear, more specific schema elements (that conform to the original abstraction) can be created.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F7536-8DFD-407D-AE5F-2564C56B20EF}"/>
              </a:ext>
            </a:extLst>
          </p:cNvPr>
          <p:cNvSpPr txBox="1"/>
          <p:nvPr/>
        </p:nvSpPr>
        <p:spPr>
          <a:xfrm>
            <a:off x="6096001" y="1611273"/>
            <a:ext cx="5396038" cy="4939814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</a:rPr>
              <a:t>"Address": {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"type": "object",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"properties": {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	…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},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"</a:t>
            </a:r>
            <a:r>
              <a:rPr lang="en-US" sz="1500" b="1" dirty="0" err="1">
                <a:latin typeface="Consolas" panose="020B0609020204030204" pitchFamily="49" charset="0"/>
              </a:rPr>
              <a:t>additionalProperties</a:t>
            </a:r>
            <a:r>
              <a:rPr lang="en-US" sz="1500" b="1" dirty="0">
                <a:latin typeface="Consolas" panose="020B0609020204030204" pitchFamily="49" charset="0"/>
              </a:rPr>
              <a:t>" : false,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"required": [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"city",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"state",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"</a:t>
            </a:r>
            <a:r>
              <a:rPr lang="en-US" sz="1500" b="1" dirty="0" err="1">
                <a:latin typeface="Consolas" panose="020B0609020204030204" pitchFamily="49" charset="0"/>
              </a:rPr>
              <a:t>postalCode</a:t>
            </a:r>
            <a:r>
              <a:rPr lang="en-US" sz="15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],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"</a:t>
            </a:r>
            <a:r>
              <a:rPr lang="en-US" sz="1500" b="1" dirty="0" err="1">
                <a:latin typeface="Consolas" panose="020B0609020204030204" pitchFamily="49" charset="0"/>
              </a:rPr>
              <a:t>oneOf</a:t>
            </a:r>
            <a:r>
              <a:rPr lang="en-US" sz="15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{"</a:t>
            </a:r>
            <a:r>
              <a:rPr lang="en-US" sz="1500" b="1" dirty="0" err="1">
                <a:latin typeface="Consolas" panose="020B0609020204030204" pitchFamily="49" charset="0"/>
              </a:rPr>
              <a:t>allOf</a:t>
            </a:r>
            <a:r>
              <a:rPr lang="en-US" sz="15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  {"required" : ["</a:t>
            </a:r>
            <a:r>
              <a:rPr lang="en-US" sz="1500" b="1" dirty="0" err="1">
                <a:latin typeface="Consolas" panose="020B0609020204030204" pitchFamily="49" charset="0"/>
              </a:rPr>
              <a:t>houseNumber</a:t>
            </a:r>
            <a:r>
              <a:rPr lang="en-US" sz="1500" b="1" dirty="0">
                <a:latin typeface="Consolas" panose="020B0609020204030204" pitchFamily="49" charset="0"/>
              </a:rPr>
              <a:t>"]},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  {"required" : ["</a:t>
            </a:r>
            <a:r>
              <a:rPr lang="en-US" sz="1500" b="1" dirty="0" err="1">
                <a:latin typeface="Consolas" panose="020B0609020204030204" pitchFamily="49" charset="0"/>
              </a:rPr>
              <a:t>streetName</a:t>
            </a:r>
            <a:r>
              <a:rPr lang="en-US" sz="1500" b="1" dirty="0">
                <a:latin typeface="Consolas" panose="020B0609020204030204" pitchFamily="49" charset="0"/>
              </a:rPr>
              <a:t>"]}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]},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{"</a:t>
            </a:r>
            <a:r>
              <a:rPr lang="en-US" sz="1500" b="1" dirty="0" err="1">
                <a:latin typeface="Consolas" panose="020B0609020204030204" pitchFamily="49" charset="0"/>
              </a:rPr>
              <a:t>allOf</a:t>
            </a:r>
            <a:r>
              <a:rPr lang="en-US" sz="1500" b="1" dirty="0">
                <a:latin typeface="Consolas" panose="020B0609020204030204" pitchFamily="49" charset="0"/>
              </a:rPr>
              <a:t>" : [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  {"required" : ["lines"]}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  ]}       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  ]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6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1" y="1611273"/>
            <a:ext cx="11029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CB6E4-7DED-7649-0FB8-24FFFF251F48}"/>
              </a:ext>
            </a:extLst>
          </p:cNvPr>
          <p:cNvSpPr txBox="1"/>
          <p:nvPr/>
        </p:nvSpPr>
        <p:spPr>
          <a:xfrm>
            <a:off x="662152" y="2240376"/>
            <a:ext cx="4288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https://www.jsonschemavalidator.net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C839F-18E5-6BCE-3FE7-3B07CEA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8" y="2909702"/>
            <a:ext cx="10776504" cy="2724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9D165-2D94-8CCA-30E0-D48AAD769F5A}"/>
              </a:ext>
            </a:extLst>
          </p:cNvPr>
          <p:cNvSpPr txBox="1"/>
          <p:nvPr/>
        </p:nvSpPr>
        <p:spPr>
          <a:xfrm>
            <a:off x="581190" y="5861614"/>
            <a:ext cx="11029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FREE: Copy/Paste JSON Schema on left, JSON on right – instantly shows validation success/error.</a:t>
            </a:r>
          </a:p>
        </p:txBody>
      </p:sp>
    </p:spTree>
    <p:extLst>
      <p:ext uri="{BB962C8B-B14F-4D97-AF65-F5344CB8AC3E}">
        <p14:creationId xmlns:p14="http://schemas.microsoft.com/office/powerpoint/2010/main" val="291339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1" y="1611273"/>
            <a:ext cx="11029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JSON Schema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CB6E4-7DED-7649-0FB8-24FFFF251F48}"/>
              </a:ext>
            </a:extLst>
          </p:cNvPr>
          <p:cNvSpPr txBox="1"/>
          <p:nvPr/>
        </p:nvSpPr>
        <p:spPr>
          <a:xfrm>
            <a:off x="662151" y="2240376"/>
            <a:ext cx="7609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https://www.altova.com/xmlspy-xml-editor/json_schema_editor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9D165-2D94-8CCA-30E0-D48AAD769F5A}"/>
              </a:ext>
            </a:extLst>
          </p:cNvPr>
          <p:cNvSpPr txBox="1"/>
          <p:nvPr/>
        </p:nvSpPr>
        <p:spPr>
          <a:xfrm>
            <a:off x="581190" y="5861614"/>
            <a:ext cx="110296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product endorsement here … just some references to tools Subayai and our clients use.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are many others including </a:t>
            </a:r>
            <a:r>
              <a:rPr lang="en-US" sz="2000" dirty="0" err="1"/>
              <a:t>Hackolade</a:t>
            </a:r>
            <a:r>
              <a:rPr lang="en-US" sz="2000" dirty="0"/>
              <a:t>, Visual Studio and more.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DDA03-3BF6-684E-450B-5F696F96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75" y="2807924"/>
            <a:ext cx="5129049" cy="2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8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1" y="1611273"/>
            <a:ext cx="11029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Learning JSON Schema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CB6E4-7DED-7649-0FB8-24FFFF251F48}"/>
              </a:ext>
            </a:extLst>
          </p:cNvPr>
          <p:cNvSpPr txBox="1"/>
          <p:nvPr/>
        </p:nvSpPr>
        <p:spPr>
          <a:xfrm>
            <a:off x="662151" y="2240376"/>
            <a:ext cx="76094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https://json-schema.org/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9D165-2D94-8CCA-30E0-D48AAD769F5A}"/>
              </a:ext>
            </a:extLst>
          </p:cNvPr>
          <p:cNvSpPr txBox="1"/>
          <p:nvPr/>
        </p:nvSpPr>
        <p:spPr>
          <a:xfrm>
            <a:off x="662151" y="2865403"/>
            <a:ext cx="11029615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home for JSON Schema is surprisingly well put together for a specification.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Clear, concise examples, starting with basics and getting into more advanced topics.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8D11F-4A32-06B3-277A-5269AF749902}"/>
              </a:ext>
            </a:extLst>
          </p:cNvPr>
          <p:cNvSpPr txBox="1"/>
          <p:nvPr/>
        </p:nvSpPr>
        <p:spPr>
          <a:xfrm>
            <a:off x="746234" y="4015622"/>
            <a:ext cx="10945532" cy="21852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b="1" dirty="0"/>
              <a:t>JSON Schema is very much like a programming language.</a:t>
            </a:r>
          </a:p>
          <a:p>
            <a:pPr algn="just">
              <a:spcAft>
                <a:spcPts val="1200"/>
              </a:spcAft>
            </a:pPr>
            <a:r>
              <a:rPr lang="en-US" sz="2200" b="1" dirty="0"/>
              <a:t>Just as we had to learn the ‘Structured Query Language’ (SQL) and the Data Definition Language’ (DDL) of various databases - so too must one learn JSON Schema.</a:t>
            </a:r>
          </a:p>
          <a:p>
            <a:pPr algn="just">
              <a:spcAft>
                <a:spcPts val="1200"/>
              </a:spcAft>
            </a:pPr>
            <a:r>
              <a:rPr lang="en-US" sz="2800" b="1" cap="small" dirty="0"/>
              <a:t>Pro Tip: </a:t>
            </a:r>
            <a:r>
              <a:rPr lang="en-US" sz="2200" b="1" dirty="0"/>
              <a:t>Someone (preferrable with a backup in case the first fellow wins the lottery) in your IT / data organization should be a principal data architect steeped in JSON Schema.</a:t>
            </a:r>
          </a:p>
        </p:txBody>
      </p:sp>
    </p:spTree>
    <p:extLst>
      <p:ext uri="{BB962C8B-B14F-4D97-AF65-F5344CB8AC3E}">
        <p14:creationId xmlns:p14="http://schemas.microsoft.com/office/powerpoint/2010/main" val="302044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90B31-7209-426D-802C-F461A3E9326D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JSON Schema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Why it Matters and What it is For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it can </a:t>
            </a:r>
            <a:r>
              <a:rPr lang="en-US" sz="2400" i="1" dirty="0"/>
              <a:t>speed development</a:t>
            </a:r>
            <a:r>
              <a:rPr lang="en-US" sz="2400" dirty="0"/>
              <a:t> </a:t>
            </a:r>
            <a:r>
              <a:rPr lang="en-US" sz="2400" i="1" dirty="0"/>
              <a:t>while improving data quality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Importance of tools and learning the language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44518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4516"/>
            <a:ext cx="1623771" cy="1790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E980B-91F6-4390-9899-727E28F0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81191" y="1611273"/>
            <a:ext cx="11029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Tying JSON Schema into the Organization and Architecture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2FCEE-93A0-4B8B-8DFC-FA5A4188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CB6E4-7DED-7649-0FB8-24FFFF251F48}"/>
              </a:ext>
            </a:extLst>
          </p:cNvPr>
          <p:cNvSpPr txBox="1"/>
          <p:nvPr/>
        </p:nvSpPr>
        <p:spPr>
          <a:xfrm>
            <a:off x="662152" y="2240376"/>
            <a:ext cx="3476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https://www.openapis.org/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9D165-2D94-8CCA-30E0-D48AAD769F5A}"/>
              </a:ext>
            </a:extLst>
          </p:cNvPr>
          <p:cNvSpPr txBox="1"/>
          <p:nvPr/>
        </p:nvSpPr>
        <p:spPr>
          <a:xfrm>
            <a:off x="662151" y="2865403"/>
            <a:ext cx="11029615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Ivory Tower approaches to introducing and using JSON Schema will inevitably fail.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Creating a win-win for managers, analysts, reporting and development teams is critical.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Self-documenting APIs are important. The </a:t>
            </a:r>
            <a:r>
              <a:rPr lang="en-US" sz="2200" i="1" dirty="0"/>
              <a:t>Open API </a:t>
            </a:r>
            <a:r>
              <a:rPr lang="en-US" sz="2200" dirty="0"/>
              <a:t>fully supports JSON Schema.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popular supporting and related tool for development teams is </a:t>
            </a:r>
            <a:r>
              <a:rPr lang="en-US" sz="2200" i="1" dirty="0"/>
              <a:t>Swagger</a:t>
            </a:r>
            <a:r>
              <a:rPr lang="en-US" sz="2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8D11F-4A32-06B3-277A-5269AF749902}"/>
              </a:ext>
            </a:extLst>
          </p:cNvPr>
          <p:cNvSpPr txBox="1"/>
          <p:nvPr/>
        </p:nvSpPr>
        <p:spPr>
          <a:xfrm>
            <a:off x="704192" y="4736925"/>
            <a:ext cx="10945532" cy="1631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cap="small" dirty="0"/>
              <a:t>Pro Tip</a:t>
            </a:r>
            <a:r>
              <a:rPr lang="en-US" sz="2200" b="1" dirty="0"/>
              <a:t>: Data Architects need to embed with development teams, analysts and reporting groups at various times.</a:t>
            </a:r>
          </a:p>
          <a:p>
            <a:pPr algn="just">
              <a:spcAft>
                <a:spcPts val="1200"/>
              </a:spcAft>
            </a:pPr>
            <a:r>
              <a:rPr lang="en-US" sz="2200" b="1" dirty="0"/>
              <a:t>In this way, teams will stay engaged, the data-model (schema) can evolve and yet be controlled somewhat centrally as a coherent dictionary for the whole organization.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5C810-CA3C-7B25-A542-2E8C4E38B007}"/>
              </a:ext>
            </a:extLst>
          </p:cNvPr>
          <p:cNvSpPr txBox="1"/>
          <p:nvPr/>
        </p:nvSpPr>
        <p:spPr>
          <a:xfrm>
            <a:off x="7892716" y="2267077"/>
            <a:ext cx="37180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https://swagger.io/specification</a:t>
            </a:r>
          </a:p>
        </p:txBody>
      </p:sp>
    </p:spTree>
    <p:extLst>
      <p:ext uri="{BB962C8B-B14F-4D97-AF65-F5344CB8AC3E}">
        <p14:creationId xmlns:p14="http://schemas.microsoft.com/office/powerpoint/2010/main" val="362637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pic>
        <p:nvPicPr>
          <p:cNvPr id="2050" name="Picture 2" descr="Code generation based on Swagger Petstore v3 OpenAPI specifications · Issue  #63 · atc-net/atc-rest-api-generator · GitHub">
            <a:extLst>
              <a:ext uri="{FF2B5EF4-FFF2-40B4-BE49-F238E27FC236}">
                <a16:creationId xmlns:a16="http://schemas.microsoft.com/office/drawing/2014/main" id="{62AEA26F-BC87-4B19-A0AA-DA66DE3A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" y="1611273"/>
            <a:ext cx="4126923" cy="50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SONAPI Suite">
            <a:extLst>
              <a:ext uri="{FF2B5EF4-FFF2-40B4-BE49-F238E27FC236}">
                <a16:creationId xmlns:a16="http://schemas.microsoft.com/office/drawing/2014/main" id="{EDEEB9AF-2C5D-4DC8-9CA0-3B8E1D2A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56" y="2384984"/>
            <a:ext cx="6258852" cy="42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470D9-9D58-4C9E-8AD4-0451ACA2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Maintaining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JSON Schemas need to exist at 3+ levels: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discrete, reusable data elements: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  Ex: “</a:t>
            </a:r>
            <a:r>
              <a:rPr lang="en-US" dirty="0" err="1"/>
              <a:t>addressLine</a:t>
            </a:r>
            <a:r>
              <a:rPr lang="en-US" dirty="0"/>
              <a:t>” with min/max properties, etc.</a:t>
            </a:r>
            <a:endParaRPr lang="en-US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small common components:</a:t>
            </a:r>
          </a:p>
          <a:p>
            <a:pPr lvl="2">
              <a:spcAft>
                <a:spcPts val="60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Ex: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requestHeader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” with meta-data, abstraction.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Franklin Gothic Book" panose="020B0502020104020203"/>
              </a:rPr>
              <a:t>As ‘documents’ or views at top-level.</a:t>
            </a:r>
          </a:p>
          <a:p>
            <a:pPr lvl="1">
              <a:spcAft>
                <a:spcPts val="60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	 Ex: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PurchaseOrder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” made up of components.</a:t>
            </a:r>
            <a:endParaRPr lang="en-US" sz="2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Denormalized single JSON Schema of the ‘document’ level, made up of the piece-parts available to teams.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and Documents must be versioned.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Breaking-changes require new version!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API versions tied to schema document versions.</a:t>
            </a:r>
          </a:p>
          <a:p>
            <a:pPr algn="ctr">
              <a:spcAft>
                <a:spcPts val="1200"/>
              </a:spcAft>
            </a:pPr>
            <a:endParaRPr lang="en-US" sz="1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28D6B-A123-42A1-9DE4-3207F6A092E8}"/>
              </a:ext>
            </a:extLst>
          </p:cNvPr>
          <p:cNvGrpSpPr/>
          <p:nvPr/>
        </p:nvGrpSpPr>
        <p:grpSpPr>
          <a:xfrm>
            <a:off x="7306056" y="1737360"/>
            <a:ext cx="4304752" cy="4745736"/>
            <a:chOff x="7306056" y="1737360"/>
            <a:chExt cx="4304752" cy="47457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A59801-2C08-450A-86F1-38D7208482A1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Document</a:t>
              </a:r>
            </a:p>
            <a:p>
              <a:pPr algn="ctr"/>
              <a:r>
                <a:rPr lang="en-US" sz="1600" dirty="0"/>
                <a:t>(v1.2)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89139-58FF-44F9-90B6-C4AE119F8C3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Composite A</a:t>
              </a:r>
            </a:p>
            <a:p>
              <a:pPr algn="ctr"/>
              <a:r>
                <a:rPr lang="en-US" sz="1600" dirty="0"/>
                <a:t>(v1.1)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DC1C0F-A96F-46EF-BFC4-85EC6F8C6485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/>
                <a:t>Composite B</a:t>
              </a:r>
            </a:p>
            <a:p>
              <a:pPr algn="ctr"/>
              <a:r>
                <a:rPr lang="en-US" sz="1600" dirty="0"/>
                <a:t>(v2.9)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7A21E0-CDAD-47AB-8621-878673880FC5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71DD25-37B1-4F45-9A15-9806EE9944B8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AF2B2D-9356-4CDC-8401-27F5A55495FC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AE8572-6571-4D61-9A89-E0BD361C02AF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50E435-DF77-457A-A561-FA030C8F3512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Element 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05CA1-06F7-49E2-910F-4C7ACBD3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8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Maintaining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governance and development team collaboration.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folks try to be responsive to business needs.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Development folks try to reuse data elements.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Meet to discuss changes.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Development team can create new Documents and/or Composites where needed.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Both groups check-in schemas, do versioning.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careful of breaking changes!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extensibility section (any) judiciously.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Periodically meet and review new Documents and Composites – collapse and refine over time.</a:t>
            </a:r>
          </a:p>
          <a:p>
            <a:pPr algn="ctr">
              <a:spcAft>
                <a:spcPts val="1200"/>
              </a:spcAft>
            </a:pPr>
            <a:endParaRPr lang="en-US" sz="19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E2D09F-CAA9-47F3-8E25-9FF5B1370A60}"/>
              </a:ext>
            </a:extLst>
          </p:cNvPr>
          <p:cNvGrpSpPr/>
          <p:nvPr/>
        </p:nvGrpSpPr>
        <p:grpSpPr>
          <a:xfrm>
            <a:off x="7298555" y="1657510"/>
            <a:ext cx="3985760" cy="4694507"/>
            <a:chOff x="7298555" y="1657510"/>
            <a:chExt cx="3985760" cy="46945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A09F0F-BC01-4E33-B735-3343B9D85F59}"/>
                </a:ext>
              </a:extLst>
            </p:cNvPr>
            <p:cNvGrpSpPr/>
            <p:nvPr/>
          </p:nvGrpSpPr>
          <p:grpSpPr>
            <a:xfrm>
              <a:off x="7298555" y="4503878"/>
              <a:ext cx="1652778" cy="1848139"/>
              <a:chOff x="8778941" y="4608577"/>
              <a:chExt cx="1652778" cy="1848139"/>
            </a:xfrm>
          </p:grpSpPr>
          <p:pic>
            <p:nvPicPr>
              <p:cNvPr id="3074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F9DA5951-36F4-43A7-AF77-4C6F02BD4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B2EB7F-AD0B-4F5F-A4B3-6ACEA7FB4C54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pic>
          <p:nvPicPr>
            <p:cNvPr id="3078" name="Picture 6" descr="User icon picture | Free SVG">
              <a:extLst>
                <a:ext uri="{FF2B5EF4-FFF2-40B4-BE49-F238E27FC236}">
                  <a16:creationId xmlns:a16="http://schemas.microsoft.com/office/drawing/2014/main" id="{B56DB328-02E3-47D4-85D8-8F366AC63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209" y="1657510"/>
              <a:ext cx="870395" cy="87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User icon | Free SVG">
              <a:extLst>
                <a:ext uri="{FF2B5EF4-FFF2-40B4-BE49-F238E27FC236}">
                  <a16:creationId xmlns:a16="http://schemas.microsoft.com/office/drawing/2014/main" id="{9B4BA084-C16E-48AD-9D8A-F0A079D7D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603" y="1675410"/>
              <a:ext cx="888683" cy="88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41325-4AAE-4610-A035-502E0155A4C3}"/>
                </a:ext>
              </a:extLst>
            </p:cNvPr>
            <p:cNvGrpSpPr/>
            <p:nvPr/>
          </p:nvGrpSpPr>
          <p:grpSpPr>
            <a:xfrm>
              <a:off x="9631537" y="4495068"/>
              <a:ext cx="1652778" cy="1820814"/>
              <a:chOff x="9631537" y="4495068"/>
              <a:chExt cx="1652778" cy="1820814"/>
            </a:xfrm>
          </p:grpSpPr>
          <p:pic>
            <p:nvPicPr>
              <p:cNvPr id="3082" name="Picture 10" descr="Web server vector icon | Free SVG">
                <a:extLst>
                  <a:ext uri="{FF2B5EF4-FFF2-40B4-BE49-F238E27FC236}">
                    <a16:creationId xmlns:a16="http://schemas.microsoft.com/office/drawing/2014/main" id="{C27205D4-C0E4-408C-B663-DD056606D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77074C-68AF-4D4E-BA7A-DE2CC6EA42C5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EA2A74-29F1-4C62-980C-CE1F2D2F9260}"/>
                </a:ext>
              </a:extLst>
            </p:cNvPr>
            <p:cNvSpPr txBox="1"/>
            <p:nvPr/>
          </p:nvSpPr>
          <p:spPr>
            <a:xfrm>
              <a:off x="7523473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Data </a:t>
              </a:r>
              <a:r>
                <a:rPr lang="en-US" sz="1600" dirty="0" err="1"/>
                <a:t>Mgmt</a:t>
              </a:r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18C7B2-CB24-4AD3-BDC2-5F749946D230}"/>
                </a:ext>
              </a:extLst>
            </p:cNvPr>
            <p:cNvSpPr txBox="1"/>
            <p:nvPr/>
          </p:nvSpPr>
          <p:spPr>
            <a:xfrm>
              <a:off x="9992831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Developer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CA9C40-7A36-40F6-B6BF-B0B26D4148A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8124944" y="2910515"/>
              <a:ext cx="747342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D90C8-41BF-4AE8-8824-EE65A35AB2B5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9697097" y="2910515"/>
              <a:ext cx="897205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CF7B55-DE07-4421-99FF-90EA407DF4DD}"/>
                </a:ext>
              </a:extLst>
            </p:cNvPr>
            <p:cNvCxnSpPr>
              <a:cxnSpLocks/>
              <a:stCxn id="3082" idx="1"/>
            </p:cNvCxnSpPr>
            <p:nvPr/>
          </p:nvCxnSpPr>
          <p:spPr>
            <a:xfrm flipH="1">
              <a:off x="8872286" y="5127221"/>
              <a:ext cx="1066967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95B1F4-C4E9-4079-874D-060FE57209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8952" y="4260906"/>
              <a:ext cx="550301" cy="459629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360DDE-C7DF-4594-B195-C989B8C6D3E7}"/>
                </a:ext>
              </a:extLst>
            </p:cNvPr>
            <p:cNvGrpSpPr/>
            <p:nvPr/>
          </p:nvGrpSpPr>
          <p:grpSpPr>
            <a:xfrm>
              <a:off x="8848991" y="3156998"/>
              <a:ext cx="848106" cy="1103908"/>
              <a:chOff x="8848991" y="3156998"/>
              <a:chExt cx="848106" cy="1103908"/>
            </a:xfrm>
          </p:grpSpPr>
          <p:pic>
            <p:nvPicPr>
              <p:cNvPr id="3076" name="Picture 4" descr="Json file - Free interface icons">
                <a:extLst>
                  <a:ext uri="{FF2B5EF4-FFF2-40B4-BE49-F238E27FC236}">
                    <a16:creationId xmlns:a16="http://schemas.microsoft.com/office/drawing/2014/main" id="{74E89EDE-A921-49EF-9DB1-23CECDB86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2286" y="3156998"/>
                <a:ext cx="824811" cy="82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AE3E8D-4F53-47D6-86C3-9F7D327C37AE}"/>
                  </a:ext>
                </a:extLst>
              </p:cNvPr>
              <p:cNvSpPr txBox="1"/>
              <p:nvPr/>
            </p:nvSpPr>
            <p:spPr>
              <a:xfrm>
                <a:off x="8848991" y="39531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90992-6633-4305-881F-94514BD6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6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Using JSON Schemas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versioned JSON Schema are in a repository, they can be used by applications.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Micro-services (language/platform neutral).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Messaging systems (Kafka et al).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Bulk data transfers.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Only use </a:t>
            </a:r>
            <a:r>
              <a:rPr lang="en-US" sz="1900" dirty="0" err="1"/>
              <a:t>denomalized</a:t>
            </a:r>
            <a:r>
              <a:rPr lang="en-US" sz="1900" dirty="0"/>
              <a:t> schema (one file – no external refs).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Applications load schemas into memory on startup.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Validation is done at run-time: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Receiving POST requests from REST services.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Receiving messages (Kafka) or data (</a:t>
            </a:r>
            <a:r>
              <a:rPr lang="en-US" sz="1900" dirty="0" err="1"/>
              <a:t>sFTP</a:t>
            </a:r>
            <a:r>
              <a:rPr lang="en-US" sz="1900" dirty="0"/>
              <a:t> </a:t>
            </a:r>
            <a:r>
              <a:rPr lang="en-US" sz="1900" dirty="0" err="1"/>
              <a:t>etc</a:t>
            </a:r>
            <a:r>
              <a:rPr lang="en-US" sz="1900" dirty="0"/>
              <a:t>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REST API versioning associated with schema version.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Ex: API v5 uses Product schema v6.1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73E501-38C5-45FA-806F-8687E403971C}"/>
              </a:ext>
            </a:extLst>
          </p:cNvPr>
          <p:cNvGrpSpPr/>
          <p:nvPr/>
        </p:nvGrpSpPr>
        <p:grpSpPr>
          <a:xfrm>
            <a:off x="7364586" y="1680087"/>
            <a:ext cx="4227445" cy="4671930"/>
            <a:chOff x="7364586" y="1680087"/>
            <a:chExt cx="4227445" cy="4671930"/>
          </a:xfrm>
        </p:grpSpPr>
        <p:pic>
          <p:nvPicPr>
            <p:cNvPr id="3076" name="Picture 4" descr="Json file - Free interface icons">
              <a:extLst>
                <a:ext uri="{FF2B5EF4-FFF2-40B4-BE49-F238E27FC236}">
                  <a16:creationId xmlns:a16="http://schemas.microsoft.com/office/drawing/2014/main" id="{74E89EDE-A921-49EF-9DB1-23CECDB86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89" y="1686606"/>
              <a:ext cx="709557" cy="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A09F0F-BC01-4E33-B735-3343B9D85F59}"/>
                </a:ext>
              </a:extLst>
            </p:cNvPr>
            <p:cNvGrpSpPr/>
            <p:nvPr/>
          </p:nvGrpSpPr>
          <p:grpSpPr>
            <a:xfrm>
              <a:off x="7364586" y="4659292"/>
              <a:ext cx="1500551" cy="1496552"/>
              <a:chOff x="8778941" y="4608577"/>
              <a:chExt cx="1652778" cy="1848139"/>
            </a:xfrm>
          </p:grpSpPr>
          <p:pic>
            <p:nvPicPr>
              <p:cNvPr id="3074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F9DA5951-36F4-43A7-AF77-4C6F02BD4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B2EB7F-AD0B-4F5F-A4B3-6ACEA7FB4C54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41325-4AAE-4610-A035-502E0155A4C3}"/>
                </a:ext>
              </a:extLst>
            </p:cNvPr>
            <p:cNvGrpSpPr/>
            <p:nvPr/>
          </p:nvGrpSpPr>
          <p:grpSpPr>
            <a:xfrm>
              <a:off x="9939253" y="4531203"/>
              <a:ext cx="1652778" cy="1820814"/>
              <a:chOff x="9631537" y="4495068"/>
              <a:chExt cx="1652778" cy="1820814"/>
            </a:xfrm>
          </p:grpSpPr>
          <p:pic>
            <p:nvPicPr>
              <p:cNvPr id="3082" name="Picture 10" descr="Web server vector icon | Free SVG">
                <a:extLst>
                  <a:ext uri="{FF2B5EF4-FFF2-40B4-BE49-F238E27FC236}">
                    <a16:creationId xmlns:a16="http://schemas.microsoft.com/office/drawing/2014/main" id="{C27205D4-C0E4-408C-B663-DD056606D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77074C-68AF-4D4E-BA7A-DE2CC6EA42C5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CA9C40-7A36-40F6-B6BF-B0B26D4148A1}"/>
                </a:ext>
              </a:extLst>
            </p:cNvPr>
            <p:cNvCxnSpPr>
              <a:cxnSpLocks/>
            </p:cNvCxnSpPr>
            <p:nvPr/>
          </p:nvCxnSpPr>
          <p:spPr>
            <a:xfrm>
              <a:off x="8872286" y="2155447"/>
              <a:ext cx="22334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D90C8-41BF-4AE8-8824-EE65A35AB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619" y="2588997"/>
              <a:ext cx="0" cy="194220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CF7B55-DE07-4421-99FF-90EA407DF4DD}"/>
                </a:ext>
              </a:extLst>
            </p:cNvPr>
            <p:cNvCxnSpPr>
              <a:cxnSpLocks/>
              <a:stCxn id="3082" idx="1"/>
            </p:cNvCxnSpPr>
            <p:nvPr/>
          </p:nvCxnSpPr>
          <p:spPr>
            <a:xfrm flipH="1">
              <a:off x="8799106" y="5163356"/>
              <a:ext cx="144786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85D406-7945-48E8-A3A4-01A865A5215E}"/>
                </a:ext>
              </a:extLst>
            </p:cNvPr>
            <p:cNvSpPr/>
            <p:nvPr/>
          </p:nvSpPr>
          <p:spPr>
            <a:xfrm>
              <a:off x="7539285" y="1680087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Client / Publisher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791893-337C-4034-9A73-F1EF62BF1791}"/>
                </a:ext>
              </a:extLst>
            </p:cNvPr>
            <p:cNvSpPr/>
            <p:nvPr/>
          </p:nvSpPr>
          <p:spPr>
            <a:xfrm>
              <a:off x="10215429" y="1685893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/ Receiver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4131BE-93F7-4351-9C04-31AA2A4E53A2}"/>
                </a:ext>
              </a:extLst>
            </p:cNvPr>
            <p:cNvCxnSpPr>
              <a:cxnSpLocks/>
            </p:cNvCxnSpPr>
            <p:nvPr/>
          </p:nvCxnSpPr>
          <p:spPr>
            <a:xfrm>
              <a:off x="9862046" y="2155447"/>
              <a:ext cx="28365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3AC8E2-CFE4-42B2-BDE1-A00E86FCCB1E}"/>
                </a:ext>
              </a:extLst>
            </p:cNvPr>
            <p:cNvGrpSpPr/>
            <p:nvPr/>
          </p:nvGrpSpPr>
          <p:grpSpPr>
            <a:xfrm>
              <a:off x="10127677" y="2848599"/>
              <a:ext cx="899567" cy="942040"/>
              <a:chOff x="10341588" y="3098046"/>
              <a:chExt cx="848106" cy="940160"/>
            </a:xfrm>
          </p:grpSpPr>
          <p:pic>
            <p:nvPicPr>
              <p:cNvPr id="35" name="Picture 4" descr="Json file - Free interface icons">
                <a:extLst>
                  <a:ext uri="{FF2B5EF4-FFF2-40B4-BE49-F238E27FC236}">
                    <a16:creationId xmlns:a16="http://schemas.microsoft.com/office/drawing/2014/main" id="{FFB0F38E-DCC1-4495-B618-0D554D0D4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4688" y="3098046"/>
                <a:ext cx="661907" cy="661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4C568F-9E42-4636-BC72-9B61078A83B2}"/>
                  </a:ext>
                </a:extLst>
              </p:cNvPr>
              <p:cNvSpPr txBox="1"/>
              <p:nvPr/>
            </p:nvSpPr>
            <p:spPr>
              <a:xfrm>
                <a:off x="10341588" y="37304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58FFA8-81A0-4409-891A-36C578DE6250}"/>
                </a:ext>
              </a:extLst>
            </p:cNvPr>
            <p:cNvSpPr txBox="1"/>
            <p:nvPr/>
          </p:nvSpPr>
          <p:spPr>
            <a:xfrm>
              <a:off x="10078302" y="3837894"/>
              <a:ext cx="899568" cy="5921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(load on startup)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E6A4139-92D4-4738-891C-B1D7419AB2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0032" y="2538138"/>
              <a:ext cx="777019" cy="77827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5E3891-4F6D-443D-B985-0B72D72E5B3A}"/>
                </a:ext>
              </a:extLst>
            </p:cNvPr>
            <p:cNvSpPr txBox="1"/>
            <p:nvPr/>
          </p:nvSpPr>
          <p:spPr>
            <a:xfrm>
              <a:off x="9602019" y="2491250"/>
              <a:ext cx="1024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validates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B43F6-9A0F-41BC-9D3A-B37F5F8A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4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1" y="1621534"/>
            <a:ext cx="4542496" cy="628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/>
              <a:t>Fun Facts About Subayai Inc.</a:t>
            </a:r>
            <a:endParaRPr lang="en-US" sz="20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Like some baby names, few can pronounce it (</a:t>
            </a:r>
            <a:r>
              <a:rPr lang="ja-JP" altLang="en-US" sz="2000" b="1" dirty="0"/>
              <a:t>速い</a:t>
            </a:r>
            <a:r>
              <a:rPr lang="en-US" altLang="ja-JP" sz="2000" b="1" dirty="0"/>
              <a:t>)</a:t>
            </a:r>
            <a:r>
              <a:rPr lang="en-US" sz="2000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After exhausting names in English and Spanish about software we could trademark, we switched to Japanese.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000" b="1" dirty="0"/>
              <a:t>速い</a:t>
            </a:r>
            <a:r>
              <a:rPr lang="en-US" sz="2000" b="1" dirty="0"/>
              <a:t> translates to “Agile” but this was before </a:t>
            </a:r>
            <a:r>
              <a:rPr lang="en-US" sz="2000" b="1" i="1" dirty="0"/>
              <a:t>design</a:t>
            </a:r>
            <a:r>
              <a:rPr lang="en-US" sz="2000" b="1" dirty="0"/>
              <a:t> became a bad word.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We helped design Loans by Marcus… but we were not alone.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Subayai built search/schema for 2k locations and 3.2 million products.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006EEF-8335-4790-A2FE-94A2C53F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1767838"/>
            <a:ext cx="4466296" cy="1069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EF68B-1651-4569-9823-197DFA9E2541}"/>
              </a:ext>
            </a:extLst>
          </p:cNvPr>
          <p:cNvSpPr txBox="1"/>
          <p:nvPr/>
        </p:nvSpPr>
        <p:spPr>
          <a:xfrm>
            <a:off x="581192" y="2980944"/>
            <a:ext cx="59019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/>
              <a:t>Major Client Data Projects </a:t>
            </a:r>
            <a:r>
              <a:rPr lang="en-US" b="1" dirty="0"/>
              <a:t>(that you never heard of)</a:t>
            </a:r>
            <a:r>
              <a:rPr lang="en-US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Redesigned and helped build largest US ISP customer self-service systems (37 million subscribers).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Designed and built Quote Management System for largest durable goods distributor.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Consulting by Len </a:t>
            </a:r>
            <a:r>
              <a:rPr lang="en-US" b="1" dirty="0" err="1"/>
              <a:t>Silverston</a:t>
            </a:r>
            <a:r>
              <a:rPr lang="en-US" b="1" dirty="0"/>
              <a:t> of the</a:t>
            </a:r>
          </a:p>
          <a:p>
            <a:pPr lvl="1"/>
            <a:r>
              <a:rPr lang="en-US" b="1" dirty="0"/>
              <a:t>	</a:t>
            </a:r>
            <a:r>
              <a:rPr lang="en-US" b="1" u="sng" dirty="0"/>
              <a:t>Data Model Resource Book </a:t>
            </a:r>
            <a:r>
              <a:rPr lang="en-US" b="1" dirty="0"/>
              <a:t>series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Designed and built secure email extension (MTA) – resold on the Microsoft Store.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52903-0CF6-4A3F-8A34-CCD5A717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Audience Schema Management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Tools Used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Application Integration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Conversions from other formats (Avro,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455E6-D5EF-407C-B0A2-2DEBCDD9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7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Versioning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Documents are the top-level JSON Schema.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Documents are made up of any number of Components and individual Elements.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may contain other Components.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Components and Documents </a:t>
            </a:r>
            <a:r>
              <a:rPr lang="en-US" sz="2000" b="1" dirty="0"/>
              <a:t>must</a:t>
            </a:r>
            <a:r>
              <a:rPr lang="en-US" sz="2000" dirty="0"/>
              <a:t> be </a:t>
            </a:r>
            <a:r>
              <a:rPr lang="en-US" sz="2000" dirty="0">
                <a:solidFill>
                  <a:schemeClr val="accent1"/>
                </a:solidFill>
              </a:rPr>
              <a:t>versioned</a:t>
            </a:r>
            <a:r>
              <a:rPr lang="en-US" sz="2000" dirty="0"/>
              <a:t>.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Once published, versioned Schemas are </a:t>
            </a:r>
            <a:r>
              <a:rPr lang="en-US" sz="2000" dirty="0">
                <a:solidFill>
                  <a:schemeClr val="accent1"/>
                </a:solidFill>
              </a:rPr>
              <a:t>immutable</a:t>
            </a:r>
            <a:r>
              <a:rPr lang="en-US" sz="2000" dirty="0"/>
              <a:t>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If a Component or Document has a required child (Element or Component) added, removed or renamed – that part version </a:t>
            </a:r>
            <a:r>
              <a:rPr lang="en-US" sz="1900" b="1" dirty="0"/>
              <a:t>must</a:t>
            </a:r>
            <a:r>
              <a:rPr lang="en-US" sz="1900" dirty="0"/>
              <a:t> be incremented. </a:t>
            </a:r>
            <a:r>
              <a:rPr lang="en-US" sz="1900" dirty="0">
                <a:solidFill>
                  <a:schemeClr val="accent1"/>
                </a:solidFill>
              </a:rPr>
              <a:t>This may cascade</a:t>
            </a:r>
            <a:r>
              <a:rPr lang="en-US" sz="19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While the original Document version is unaffected, to use a new Component version the </a:t>
            </a:r>
            <a:r>
              <a:rPr lang="en-US" sz="1900" b="1" dirty="0"/>
              <a:t>Document version must also be incremented</a:t>
            </a:r>
            <a:r>
              <a:rPr lang="en-US" sz="19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29C092-AC46-43FA-8F3A-C28FE2209C81}"/>
              </a:ext>
            </a:extLst>
          </p:cNvPr>
          <p:cNvGrpSpPr/>
          <p:nvPr/>
        </p:nvGrpSpPr>
        <p:grpSpPr>
          <a:xfrm>
            <a:off x="7523473" y="1657510"/>
            <a:ext cx="3672300" cy="4978386"/>
            <a:chOff x="7523473" y="1657510"/>
            <a:chExt cx="3672300" cy="49783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E9CE1B-05D2-45EE-A4B7-B58F7414D727}"/>
                </a:ext>
              </a:extLst>
            </p:cNvPr>
            <p:cNvGrpSpPr/>
            <p:nvPr/>
          </p:nvGrpSpPr>
          <p:grpSpPr>
            <a:xfrm>
              <a:off x="7678844" y="4776356"/>
              <a:ext cx="1294079" cy="1843772"/>
              <a:chOff x="9159230" y="4881055"/>
              <a:chExt cx="1294079" cy="1843772"/>
            </a:xfrm>
          </p:grpSpPr>
          <p:pic>
            <p:nvPicPr>
              <p:cNvPr id="46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858DDCC6-5EF2-4139-9BD7-75235CDF6D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4226" y="4881055"/>
                <a:ext cx="844908" cy="983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0833DC-B3EB-42B1-B7B0-4414A8F1D347}"/>
                  </a:ext>
                </a:extLst>
              </p:cNvPr>
              <p:cNvSpPr txBox="1"/>
              <p:nvPr/>
            </p:nvSpPr>
            <p:spPr>
              <a:xfrm>
                <a:off x="9159230" y="5893830"/>
                <a:ext cx="12940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pic>
          <p:nvPicPr>
            <p:cNvPr id="27" name="Picture 6" descr="User icon picture | Free SVG">
              <a:extLst>
                <a:ext uri="{FF2B5EF4-FFF2-40B4-BE49-F238E27FC236}">
                  <a16:creationId xmlns:a16="http://schemas.microsoft.com/office/drawing/2014/main" id="{897A6EC7-4DCC-4B3D-84BA-605C629B1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209" y="1657510"/>
              <a:ext cx="870395" cy="87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User icon | Free SVG">
              <a:extLst>
                <a:ext uri="{FF2B5EF4-FFF2-40B4-BE49-F238E27FC236}">
                  <a16:creationId xmlns:a16="http://schemas.microsoft.com/office/drawing/2014/main" id="{E3DA5C5D-CC2D-4905-89E9-3BE5C0120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603" y="1675410"/>
              <a:ext cx="888683" cy="88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5BCADA-AC7F-4D44-BFC4-A6E46EE3EB23}"/>
                </a:ext>
              </a:extLst>
            </p:cNvPr>
            <p:cNvGrpSpPr/>
            <p:nvPr/>
          </p:nvGrpSpPr>
          <p:grpSpPr>
            <a:xfrm>
              <a:off x="9642220" y="4771506"/>
              <a:ext cx="1284901" cy="1864390"/>
              <a:chOff x="9642220" y="4771506"/>
              <a:chExt cx="1284901" cy="1864390"/>
            </a:xfrm>
          </p:grpSpPr>
          <p:pic>
            <p:nvPicPr>
              <p:cNvPr id="44" name="Picture 10" descr="Web server vector icon | Free SVG">
                <a:extLst>
                  <a:ext uri="{FF2B5EF4-FFF2-40B4-BE49-F238E27FC236}">
                    <a16:creationId xmlns:a16="http://schemas.microsoft.com/office/drawing/2014/main" id="{2BD97F65-2E0C-4A10-9259-15CF60530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771506"/>
                <a:ext cx="987868" cy="987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B49FA0-A1E3-4030-910D-958827811DC4}"/>
                  </a:ext>
                </a:extLst>
              </p:cNvPr>
              <p:cNvSpPr txBox="1"/>
              <p:nvPr/>
            </p:nvSpPr>
            <p:spPr>
              <a:xfrm>
                <a:off x="9642220" y="5804899"/>
                <a:ext cx="12674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9404D9-3F33-405D-AB0A-9FD5D25A6C80}"/>
                </a:ext>
              </a:extLst>
            </p:cNvPr>
            <p:cNvSpPr txBox="1"/>
            <p:nvPr/>
          </p:nvSpPr>
          <p:spPr>
            <a:xfrm>
              <a:off x="7523473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Data </a:t>
              </a:r>
              <a:r>
                <a:rPr lang="en-US" sz="1600" dirty="0" err="1"/>
                <a:t>Mgmt</a:t>
              </a:r>
              <a:endParaRPr 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DD351-FA9F-45FC-9C10-3FB165229F76}"/>
                </a:ext>
              </a:extLst>
            </p:cNvPr>
            <p:cNvSpPr txBox="1"/>
            <p:nvPr/>
          </p:nvSpPr>
          <p:spPr>
            <a:xfrm>
              <a:off x="9992831" y="2571961"/>
              <a:ext cx="12029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Developer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73F3A5-53B1-4771-807A-132FBAF20B75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8124944" y="2910515"/>
              <a:ext cx="747342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CD6777-A2CD-4544-9DD7-91936BA89B11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9697097" y="2910515"/>
              <a:ext cx="897205" cy="37345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DBDC75-4C3A-46C5-B506-3B6C9F9734AA}"/>
                </a:ext>
              </a:extLst>
            </p:cNvPr>
            <p:cNvCxnSpPr>
              <a:cxnSpLocks/>
              <a:stCxn id="44" idx="1"/>
              <a:endCxn id="46" idx="3"/>
            </p:cNvCxnSpPr>
            <p:nvPr/>
          </p:nvCxnSpPr>
          <p:spPr>
            <a:xfrm flipH="1">
              <a:off x="8708748" y="5265440"/>
              <a:ext cx="1230505" cy="2425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1F65A0-01E3-4966-A59F-9E7CE00415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8952" y="4260906"/>
              <a:ext cx="550301" cy="459629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A617239-C35F-4085-9D9A-A7B2E353D41E}"/>
                </a:ext>
              </a:extLst>
            </p:cNvPr>
            <p:cNvGrpSpPr/>
            <p:nvPr/>
          </p:nvGrpSpPr>
          <p:grpSpPr>
            <a:xfrm>
              <a:off x="8848991" y="3156998"/>
              <a:ext cx="848106" cy="1103908"/>
              <a:chOff x="8848991" y="3156998"/>
              <a:chExt cx="848106" cy="1103908"/>
            </a:xfrm>
          </p:grpSpPr>
          <p:pic>
            <p:nvPicPr>
              <p:cNvPr id="42" name="Picture 4" descr="Json file - Free interface icons">
                <a:extLst>
                  <a:ext uri="{FF2B5EF4-FFF2-40B4-BE49-F238E27FC236}">
                    <a16:creationId xmlns:a16="http://schemas.microsoft.com/office/drawing/2014/main" id="{DF39C68B-E568-4D01-8932-784663170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2286" y="3156998"/>
                <a:ext cx="824811" cy="82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AB1B38-FEB9-469C-889B-9C0512341DB4}"/>
                  </a:ext>
                </a:extLst>
              </p:cNvPr>
              <p:cNvSpPr txBox="1"/>
              <p:nvPr/>
            </p:nvSpPr>
            <p:spPr>
              <a:xfrm>
                <a:off x="8848991" y="39531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C0F2CC-285A-4445-AE81-95485CA9012A}"/>
              </a:ext>
            </a:extLst>
          </p:cNvPr>
          <p:cNvGrpSpPr/>
          <p:nvPr/>
        </p:nvGrpSpPr>
        <p:grpSpPr>
          <a:xfrm>
            <a:off x="8224859" y="3057346"/>
            <a:ext cx="1496127" cy="1649392"/>
            <a:chOff x="7306056" y="1737360"/>
            <a:chExt cx="4304752" cy="474573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E3DB9C-7DA5-459E-8D0A-4D4C36961A19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Document</a:t>
              </a:r>
            </a:p>
            <a:p>
              <a:pPr algn="ctr"/>
              <a:r>
                <a:rPr lang="en-US" sz="600" dirty="0"/>
                <a:t>(v1.2)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4C62FF-D0B2-4CFD-98AA-CDC9B59AB80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A</a:t>
              </a:r>
            </a:p>
            <a:p>
              <a:pPr algn="ctr"/>
              <a:r>
                <a:rPr lang="en-US" sz="600" dirty="0"/>
                <a:t>(v1.1)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8191BB-AB0C-4C4C-920E-C8CF82FDEAAC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B</a:t>
              </a:r>
            </a:p>
            <a:p>
              <a:pPr algn="ctr"/>
              <a:r>
                <a:rPr lang="en-US" sz="600" dirty="0"/>
                <a:t>(v2.9)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C19883-ED84-4093-9904-C2D42F1B074B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533F11-65DB-44D1-98C9-3E74162EFAF4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03434C-C7F4-4C58-8F49-95375EA28CB0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5019F33-C8D3-4827-87AA-3199069B781C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466345-17EF-45E1-BFE3-C07FD9E05B3A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3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464C7-7D2C-4A71-AE65-01CEE17F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1611273"/>
            <a:ext cx="6368248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 Model for Versioning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REST API Version mapped 1-to-1 to Document Version.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API payload (GET or POST) is part of the </a:t>
            </a:r>
            <a:r>
              <a:rPr lang="en-US" sz="2000" dirty="0">
                <a:solidFill>
                  <a:schemeClr val="accent1"/>
                </a:solidFill>
              </a:rPr>
              <a:t>contract</a:t>
            </a:r>
            <a:r>
              <a:rPr lang="en-US" sz="2000" dirty="0"/>
              <a:t>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Removing, adding or changing any Component or Element of the Document is a </a:t>
            </a:r>
            <a:r>
              <a:rPr lang="en-US" sz="1900" i="1" dirty="0">
                <a:solidFill>
                  <a:schemeClr val="accent1"/>
                </a:solidFill>
              </a:rPr>
              <a:t>breaking change</a:t>
            </a:r>
            <a:r>
              <a:rPr lang="en-US" sz="1900" dirty="0"/>
              <a:t>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Since the Document is the Payload … the version of the Document is linked to the REST API version.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This is directly expressed in API documentation.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REST APIs usually include the version in the URL Path.</a:t>
            </a:r>
          </a:p>
          <a:p>
            <a:pPr lvl="1">
              <a:spcAft>
                <a:spcPts val="600"/>
              </a:spcAft>
            </a:pPr>
            <a:r>
              <a:rPr lang="en-US" sz="1900" dirty="0"/>
              <a:t>Ex: </a:t>
            </a:r>
            <a:r>
              <a:rPr lang="en-US" sz="1900" b="1" dirty="0">
                <a:latin typeface="Consolas" panose="020B0609020204030204" pitchFamily="49" charset="0"/>
              </a:rPr>
              <a:t>GET /customer/v1</a:t>
            </a:r>
          </a:p>
          <a:p>
            <a:pPr lvl="1">
              <a:spcAft>
                <a:spcPts val="600"/>
              </a:spcAft>
            </a:pPr>
            <a:r>
              <a:rPr lang="en-US" sz="1900" i="1" dirty="0"/>
              <a:t>where</a:t>
            </a:r>
            <a:r>
              <a:rPr lang="en-US" sz="1900" dirty="0"/>
              <a:t>: “customer” is the top-level entity and “v1” is the version of the API, which corresponds to ‘some’ version of the Document schema… but need not be the same.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C0F2CC-285A-4445-AE81-95485CA9012A}"/>
              </a:ext>
            </a:extLst>
          </p:cNvPr>
          <p:cNvGrpSpPr/>
          <p:nvPr/>
        </p:nvGrpSpPr>
        <p:grpSpPr>
          <a:xfrm>
            <a:off x="7834371" y="2802351"/>
            <a:ext cx="1496127" cy="1649392"/>
            <a:chOff x="7306056" y="1737360"/>
            <a:chExt cx="4304752" cy="474573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E3DB9C-7DA5-459E-8D0A-4D4C36961A19}"/>
                </a:ext>
              </a:extLst>
            </p:cNvPr>
            <p:cNvSpPr/>
            <p:nvPr/>
          </p:nvSpPr>
          <p:spPr>
            <a:xfrm>
              <a:off x="7306056" y="1737360"/>
              <a:ext cx="4304752" cy="47457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Document</a:t>
              </a:r>
            </a:p>
            <a:p>
              <a:pPr algn="ctr"/>
              <a:r>
                <a:rPr lang="en-US" sz="600" dirty="0"/>
                <a:t>(v1.2)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4C62FF-D0B2-4CFD-98AA-CDC9B59AB80D}"/>
                </a:ext>
              </a:extLst>
            </p:cNvPr>
            <p:cNvSpPr/>
            <p:nvPr/>
          </p:nvSpPr>
          <p:spPr>
            <a:xfrm>
              <a:off x="7616952" y="2532888"/>
              <a:ext cx="3721608" cy="16450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A</a:t>
              </a:r>
            </a:p>
            <a:p>
              <a:pPr algn="ctr"/>
              <a:r>
                <a:rPr lang="en-US" sz="600" dirty="0"/>
                <a:t>(v1.1)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8191BB-AB0C-4C4C-920E-C8CF82FDEAAC}"/>
                </a:ext>
              </a:extLst>
            </p:cNvPr>
            <p:cNvSpPr/>
            <p:nvPr/>
          </p:nvSpPr>
          <p:spPr>
            <a:xfrm>
              <a:off x="7597628" y="4313230"/>
              <a:ext cx="3721608" cy="20052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700" b="1" dirty="0"/>
                <a:t>Composite B</a:t>
              </a:r>
            </a:p>
            <a:p>
              <a:pPr algn="ctr"/>
              <a:r>
                <a:rPr lang="en-US" sz="600" dirty="0"/>
                <a:t>(v2.9)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C19883-ED84-4093-9904-C2D42F1B074B}"/>
                </a:ext>
              </a:extLst>
            </p:cNvPr>
            <p:cNvSpPr/>
            <p:nvPr/>
          </p:nvSpPr>
          <p:spPr>
            <a:xfrm>
              <a:off x="7702784" y="3232404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2533F11-65DB-44D1-98C9-3E74162EFAF4}"/>
                </a:ext>
              </a:extLst>
            </p:cNvPr>
            <p:cNvSpPr/>
            <p:nvPr/>
          </p:nvSpPr>
          <p:spPr>
            <a:xfrm>
              <a:off x="7702784" y="3681377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03434C-C7F4-4C58-8F49-95375EA28CB0}"/>
                </a:ext>
              </a:extLst>
            </p:cNvPr>
            <p:cNvSpPr/>
            <p:nvPr/>
          </p:nvSpPr>
          <p:spPr>
            <a:xfrm>
              <a:off x="7702784" y="49734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5019F33-C8D3-4827-87AA-3199069B781C}"/>
                </a:ext>
              </a:extLst>
            </p:cNvPr>
            <p:cNvSpPr/>
            <p:nvPr/>
          </p:nvSpPr>
          <p:spPr>
            <a:xfrm>
              <a:off x="7702784" y="5411519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466345-17EF-45E1-BFE3-C07FD9E05B3A}"/>
                </a:ext>
              </a:extLst>
            </p:cNvPr>
            <p:cNvSpPr/>
            <p:nvPr/>
          </p:nvSpPr>
          <p:spPr>
            <a:xfrm>
              <a:off x="7722108" y="5844136"/>
              <a:ext cx="3511296" cy="338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/>
                <a:t>Element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38F05E-3FDB-4B4D-B3FF-F9AFC8ECE0A5}"/>
              </a:ext>
            </a:extLst>
          </p:cNvPr>
          <p:cNvGrpSpPr/>
          <p:nvPr/>
        </p:nvGrpSpPr>
        <p:grpSpPr>
          <a:xfrm>
            <a:off x="7364586" y="1680087"/>
            <a:ext cx="4227445" cy="4671930"/>
            <a:chOff x="7364586" y="1680087"/>
            <a:chExt cx="4227445" cy="4671930"/>
          </a:xfrm>
        </p:grpSpPr>
        <p:pic>
          <p:nvPicPr>
            <p:cNvPr id="35" name="Picture 4" descr="Json file - Free interface icons">
              <a:extLst>
                <a:ext uri="{FF2B5EF4-FFF2-40B4-BE49-F238E27FC236}">
                  <a16:creationId xmlns:a16="http://schemas.microsoft.com/office/drawing/2014/main" id="{2B71FA5D-7904-49BB-8202-B7F00A3C6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89" y="1686606"/>
              <a:ext cx="709557" cy="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0AEB-32F0-446B-9714-0A27DE803622}"/>
                </a:ext>
              </a:extLst>
            </p:cNvPr>
            <p:cNvGrpSpPr/>
            <p:nvPr/>
          </p:nvGrpSpPr>
          <p:grpSpPr>
            <a:xfrm>
              <a:off x="7364586" y="4659292"/>
              <a:ext cx="1500551" cy="1496552"/>
              <a:chOff x="8778941" y="4608577"/>
              <a:chExt cx="1652778" cy="1848139"/>
            </a:xfrm>
          </p:grpSpPr>
          <p:pic>
            <p:nvPicPr>
              <p:cNvPr id="72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399E3F45-ADA8-445E-ABBA-54B521553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9081E6-DFEA-462E-AC1B-0301C7DB96A6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 Repository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04A51A-8615-489F-886B-09E492AD426B}"/>
                </a:ext>
              </a:extLst>
            </p:cNvPr>
            <p:cNvGrpSpPr/>
            <p:nvPr/>
          </p:nvGrpSpPr>
          <p:grpSpPr>
            <a:xfrm>
              <a:off x="9939253" y="4531203"/>
              <a:ext cx="1652778" cy="1820814"/>
              <a:chOff x="9631537" y="4495068"/>
              <a:chExt cx="1652778" cy="1820814"/>
            </a:xfrm>
          </p:grpSpPr>
          <p:pic>
            <p:nvPicPr>
              <p:cNvPr id="70" name="Picture 10" descr="Web server vector icon | Free SVG">
                <a:extLst>
                  <a:ext uri="{FF2B5EF4-FFF2-40B4-BE49-F238E27FC236}">
                    <a16:creationId xmlns:a16="http://schemas.microsoft.com/office/drawing/2014/main" id="{BD3920D8-CFC8-4CAD-B3C0-678E31881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253" y="4495068"/>
                <a:ext cx="1264306" cy="1264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07C7E2A-B7AF-4D95-B9BB-7BEE2D5E1ACD}"/>
                  </a:ext>
                </a:extLst>
              </p:cNvPr>
              <p:cNvSpPr txBox="1"/>
              <p:nvPr/>
            </p:nvSpPr>
            <p:spPr>
              <a:xfrm>
                <a:off x="9631537" y="5731107"/>
                <a:ext cx="1652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JSON Schema</a:t>
                </a:r>
              </a:p>
              <a:p>
                <a:pPr algn="ctr"/>
                <a:r>
                  <a:rPr lang="en-US" sz="1600" dirty="0"/>
                  <a:t>Web Server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E5A48-0E17-43A6-80A6-FB32FFB25A4B}"/>
                </a:ext>
              </a:extLst>
            </p:cNvPr>
            <p:cNvCxnSpPr>
              <a:cxnSpLocks/>
            </p:cNvCxnSpPr>
            <p:nvPr/>
          </p:nvCxnSpPr>
          <p:spPr>
            <a:xfrm>
              <a:off x="8872286" y="2155447"/>
              <a:ext cx="223340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C41FA84-E759-4547-8EFC-0C4CC8E7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6619" y="2588997"/>
              <a:ext cx="0" cy="1942206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5531DD-B0F9-4462-9A2A-D61D9E4437FE}"/>
                </a:ext>
              </a:extLst>
            </p:cNvPr>
            <p:cNvCxnSpPr>
              <a:cxnSpLocks/>
              <a:stCxn id="70" idx="1"/>
            </p:cNvCxnSpPr>
            <p:nvPr/>
          </p:nvCxnSpPr>
          <p:spPr>
            <a:xfrm flipH="1">
              <a:off x="8799106" y="5163356"/>
              <a:ext cx="144786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2DFB59-B1FF-4640-8AA3-9E39E211076A}"/>
                </a:ext>
              </a:extLst>
            </p:cNvPr>
            <p:cNvSpPr/>
            <p:nvPr/>
          </p:nvSpPr>
          <p:spPr>
            <a:xfrm>
              <a:off x="7539285" y="1680087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Client / Publisher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E39A63-3708-4492-8DA7-79FD81BE633E}"/>
                </a:ext>
              </a:extLst>
            </p:cNvPr>
            <p:cNvSpPr/>
            <p:nvPr/>
          </p:nvSpPr>
          <p:spPr>
            <a:xfrm>
              <a:off x="10215429" y="1685893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 / Receiver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63AB7CA-EFE7-4714-92B6-ACFC2730B925}"/>
                </a:ext>
              </a:extLst>
            </p:cNvPr>
            <p:cNvCxnSpPr>
              <a:cxnSpLocks/>
            </p:cNvCxnSpPr>
            <p:nvPr/>
          </p:nvCxnSpPr>
          <p:spPr>
            <a:xfrm>
              <a:off x="9862046" y="2155447"/>
              <a:ext cx="28365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1E7731C-6BF5-4E66-961D-1676CA18D796}"/>
                </a:ext>
              </a:extLst>
            </p:cNvPr>
            <p:cNvGrpSpPr/>
            <p:nvPr/>
          </p:nvGrpSpPr>
          <p:grpSpPr>
            <a:xfrm>
              <a:off x="10127677" y="2848599"/>
              <a:ext cx="899567" cy="942040"/>
              <a:chOff x="10341588" y="3098046"/>
              <a:chExt cx="848106" cy="940160"/>
            </a:xfrm>
          </p:grpSpPr>
          <p:pic>
            <p:nvPicPr>
              <p:cNvPr id="68" name="Picture 4" descr="Json file - Free interface icons">
                <a:extLst>
                  <a:ext uri="{FF2B5EF4-FFF2-40B4-BE49-F238E27FC236}">
                    <a16:creationId xmlns:a16="http://schemas.microsoft.com/office/drawing/2014/main" id="{161F6F2A-53FF-4553-9B40-47B0E5694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4688" y="3098046"/>
                <a:ext cx="661907" cy="661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63D6EC2-7808-4298-B852-69E386D3584E}"/>
                  </a:ext>
                </a:extLst>
              </p:cNvPr>
              <p:cNvSpPr txBox="1"/>
              <p:nvPr/>
            </p:nvSpPr>
            <p:spPr>
              <a:xfrm>
                <a:off x="10341588" y="3730429"/>
                <a:ext cx="848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Consolas" panose="020B0609020204030204" pitchFamily="49" charset="0"/>
                  </a:rPr>
                  <a:t>SCHEMA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59FA77-FFFA-41CA-B277-BAACAE6709DE}"/>
                </a:ext>
              </a:extLst>
            </p:cNvPr>
            <p:cNvSpPr txBox="1"/>
            <p:nvPr/>
          </p:nvSpPr>
          <p:spPr>
            <a:xfrm>
              <a:off x="10078302" y="3837894"/>
              <a:ext cx="899568" cy="5921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(load on startup)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FB56CF-68D5-4439-85F7-D46AEEC110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0032" y="2538138"/>
              <a:ext cx="777019" cy="778272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60536E1-5668-4EAF-971C-516F4ECA627A}"/>
                </a:ext>
              </a:extLst>
            </p:cNvPr>
            <p:cNvSpPr txBox="1"/>
            <p:nvPr/>
          </p:nvSpPr>
          <p:spPr>
            <a:xfrm>
              <a:off x="9602019" y="2491250"/>
              <a:ext cx="10248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validates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0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Schema and API Versioning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Strategies Used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Impact of using a single changing version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Minor / Major Version Naming Conventions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E56A-FBF9-48FD-88DA-1CC06D7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0" y="1611273"/>
            <a:ext cx="8054671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Circa 1998 and into 2007 (10Gen) and finally 2013 (MongoDB) … “NoSQL” and ‘document’ databases sought to address the explosion of massive data sets (Amazon, Google et al) via geometric internet growth.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Developer-driven, these databases are NOT relational.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Rather, they largely exist to store somewhat arbitrary blobs of data (via JSON) with simple indexes to query on ‘lists’ of simple data-types (customers, products,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“Collections” liken to ‘tables’ but do not relate to one another at all.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Easy to store and retrieve data and achieve large data storage scale without having to learn SQL or ODBC/JDBC connectivity standards.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While wildly popular, NoSQL systems have no standards for connectivity or query language - </a:t>
            </a:r>
            <a:r>
              <a:rPr lang="en-US" sz="1900" b="1" i="1" dirty="0"/>
              <a:t>every NoSQL database is proprietary</a:t>
            </a:r>
            <a:r>
              <a:rPr lang="en-US" sz="1900" dirty="0"/>
              <a:t>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38F05E-3FDB-4B4D-B3FF-F9AFC8ECE0A5}"/>
              </a:ext>
            </a:extLst>
          </p:cNvPr>
          <p:cNvGrpSpPr/>
          <p:nvPr/>
        </p:nvGrpSpPr>
        <p:grpSpPr>
          <a:xfrm>
            <a:off x="9414154" y="1611273"/>
            <a:ext cx="1500551" cy="4340784"/>
            <a:chOff x="7364586" y="1680087"/>
            <a:chExt cx="1500551" cy="4340784"/>
          </a:xfrm>
        </p:grpSpPr>
        <p:pic>
          <p:nvPicPr>
            <p:cNvPr id="35" name="Picture 4" descr="Json file - Free interface icons">
              <a:extLst>
                <a:ext uri="{FF2B5EF4-FFF2-40B4-BE49-F238E27FC236}">
                  <a16:creationId xmlns:a16="http://schemas.microsoft.com/office/drawing/2014/main" id="{2B71FA5D-7904-49BB-8202-B7F00A3C6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416" y="3242704"/>
              <a:ext cx="709557" cy="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BE0AEB-32F0-446B-9714-0A27DE803622}"/>
                </a:ext>
              </a:extLst>
            </p:cNvPr>
            <p:cNvGrpSpPr/>
            <p:nvPr/>
          </p:nvGrpSpPr>
          <p:grpSpPr>
            <a:xfrm>
              <a:off x="7364586" y="4659293"/>
              <a:ext cx="1500551" cy="1361578"/>
              <a:chOff x="8778941" y="4608577"/>
              <a:chExt cx="1652778" cy="1681455"/>
            </a:xfrm>
          </p:grpSpPr>
          <p:pic>
            <p:nvPicPr>
              <p:cNvPr id="72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399E3F45-ADA8-445E-ABBA-54B521553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030" y="4608577"/>
                <a:ext cx="1079104" cy="125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9081E6-DFEA-462E-AC1B-0301C7DB96A6}"/>
                  </a:ext>
                </a:extLst>
              </p:cNvPr>
              <p:cNvSpPr txBox="1"/>
              <p:nvPr/>
            </p:nvSpPr>
            <p:spPr>
              <a:xfrm>
                <a:off x="8778941" y="5871941"/>
                <a:ext cx="1652778" cy="418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NoSQL DB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E5A48-0E17-43A6-80A6-FB32FFB25A4B}"/>
                </a:ext>
              </a:extLst>
            </p:cNvPr>
            <p:cNvCxnSpPr>
              <a:cxnSpLocks/>
              <a:stCxn id="61" idx="2"/>
              <a:endCxn id="35" idx="0"/>
            </p:cNvCxnSpPr>
            <p:nvPr/>
          </p:nvCxnSpPr>
          <p:spPr>
            <a:xfrm flipH="1">
              <a:off x="8169195" y="2402684"/>
              <a:ext cx="1" cy="84002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2DFB59-B1FF-4640-8AA3-9E39E211076A}"/>
                </a:ext>
              </a:extLst>
            </p:cNvPr>
            <p:cNvSpPr/>
            <p:nvPr/>
          </p:nvSpPr>
          <p:spPr>
            <a:xfrm>
              <a:off x="7539285" y="1680087"/>
              <a:ext cx="1259821" cy="722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Client / Publisher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63AB7CA-EFE7-4714-92B6-ACFC2730B925}"/>
                </a:ext>
              </a:extLst>
            </p:cNvPr>
            <p:cNvCxnSpPr>
              <a:cxnSpLocks/>
              <a:stCxn id="35" idx="2"/>
              <a:endCxn id="72" idx="0"/>
            </p:cNvCxnSpPr>
            <p:nvPr/>
          </p:nvCxnSpPr>
          <p:spPr>
            <a:xfrm flipH="1">
              <a:off x="8155038" y="3952261"/>
              <a:ext cx="14157" cy="70703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3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496531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“Collections” are like RDBMS ‘tables’ in a sense, nested inside a ‘database’.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However, they are not related in any way.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Collections can however be indexed for efficient retrieval by a given field.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the example on the right (from a major NoSQL DB vendor), an index can be created on a field like ‘</a:t>
            </a:r>
            <a:r>
              <a:rPr lang="en-US" sz="2000" dirty="0">
                <a:latin typeface="Consolas" panose="020B0609020204030204" pitchFamily="49" charset="0"/>
              </a:rPr>
              <a:t>age</a:t>
            </a:r>
            <a:r>
              <a:rPr lang="en-US" sz="2000" dirty="0"/>
              <a:t>’ and then queries written against 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1D3CEE-C07C-9794-6E50-DDAFA847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5808" y="2315774"/>
            <a:ext cx="5715000" cy="285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C48797-40F0-B92E-65BD-0B2A53743202}"/>
              </a:ext>
            </a:extLst>
          </p:cNvPr>
          <p:cNvSpPr txBox="1"/>
          <p:nvPr/>
        </p:nvSpPr>
        <p:spPr>
          <a:xfrm>
            <a:off x="5513204" y="5364451"/>
            <a:ext cx="60976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accent1"/>
                </a:solidFill>
              </a:rPr>
              <a:t>Pro Tip: </a:t>
            </a:r>
            <a:r>
              <a:rPr lang="en-US" sz="1800" b="1" dirty="0">
                <a:solidFill>
                  <a:schemeClr val="accent1"/>
                </a:solidFill>
              </a:rPr>
              <a:t>Pay careful attention to the modeling anti-pattern from the vendor using ‘age’ versus birth-date!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- Collections</a:t>
            </a:r>
          </a:p>
        </p:txBody>
      </p:sp>
    </p:spTree>
    <p:extLst>
      <p:ext uri="{BB962C8B-B14F-4D97-AF65-F5344CB8AC3E}">
        <p14:creationId xmlns:p14="http://schemas.microsoft.com/office/powerpoint/2010/main" val="3673148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471270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Every NoSQL database (MongoDB et al) has its own proprietary: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Connection API </a:t>
            </a:r>
            <a:r>
              <a:rPr lang="en-US" sz="2100" dirty="0"/>
              <a:t>(per language)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Data-definition-language (DDL) </a:t>
            </a:r>
            <a:r>
              <a:rPr lang="en-US" sz="2100" dirty="0"/>
              <a:t>for creating ‘collections’ and indexes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Query language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Every DB has constraints/limits so take care to enforce them at the lowest-common denominator via JSON Schema (min, max, enumerations).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Connections, Indexes and Queries (</a:t>
            </a:r>
            <a:r>
              <a:rPr lang="en-US" sz="2000" dirty="0"/>
              <a:t>oh my!</a:t>
            </a:r>
            <a:r>
              <a:rPr lang="en-US" sz="2400" b="1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DDA05-B8FA-B03F-7EB0-611B1F29FBD5}"/>
              </a:ext>
            </a:extLst>
          </p:cNvPr>
          <p:cNvSpPr/>
          <p:nvPr/>
        </p:nvSpPr>
        <p:spPr>
          <a:xfrm>
            <a:off x="5765532" y="2431617"/>
            <a:ext cx="5845276" cy="364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/>
              <a:t>Real Constraint Example</a:t>
            </a:r>
          </a:p>
          <a:p>
            <a:pPr algn="just"/>
            <a:endParaRPr lang="en-US" sz="1600" b="1" dirty="0"/>
          </a:p>
          <a:p>
            <a:pPr algn="just">
              <a:spcAft>
                <a:spcPts val="600"/>
              </a:spcAft>
            </a:pPr>
            <a:r>
              <a:rPr lang="en-US" sz="2000" b="1" dirty="0"/>
              <a:t>It is not uncommon to see a generic ‘string’ type definition for nearly every field in a NoSQL (JSON) document. This is a </a:t>
            </a:r>
            <a:r>
              <a:rPr lang="en-US" sz="2000" b="1" i="1" dirty="0"/>
              <a:t>bad practice </a:t>
            </a:r>
            <a:r>
              <a:rPr lang="en-US" sz="2000" b="1" dirty="0"/>
              <a:t>that should be avoided. String types for example in Java can be over 2-million bytes!</a:t>
            </a:r>
          </a:p>
          <a:p>
            <a:pPr algn="just"/>
            <a:r>
              <a:rPr lang="en-US" sz="2000" b="1" dirty="0"/>
              <a:t>In a minor software release by a Fortune company, developers inserted a field over 1024 bytes that was indexed. This exceeded a MongoDB limit on indexed fields and caused a complete system failure.</a:t>
            </a:r>
          </a:p>
        </p:txBody>
      </p:sp>
    </p:spTree>
    <p:extLst>
      <p:ext uri="{BB962C8B-B14F-4D97-AF65-F5344CB8AC3E}">
        <p14:creationId xmlns:p14="http://schemas.microsoft.com/office/powerpoint/2010/main" val="3055033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4712704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Good JSON Schema design will ensure better NoSQL performance.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Judicious and simple use of the right data-types (string, number, </a:t>
            </a:r>
            <a:r>
              <a:rPr lang="en-US" sz="2100" dirty="0" err="1"/>
              <a:t>etc</a:t>
            </a:r>
            <a:r>
              <a:rPr lang="en-US" sz="2100" dirty="0"/>
              <a:t>),  min/max limits and enumerations will provide field-validation safe-guards.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Improves queries and reporting out of the database so that integrators for full-text search systems, BI reporting systems and more know what to expect.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Schema Best Practices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DDA05-B8FA-B03F-7EB0-611B1F29FBD5}"/>
              </a:ext>
            </a:extLst>
          </p:cNvPr>
          <p:cNvSpPr/>
          <p:nvPr/>
        </p:nvSpPr>
        <p:spPr>
          <a:xfrm>
            <a:off x="5765532" y="2431617"/>
            <a:ext cx="5845276" cy="364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/>
              <a:t>Good JSON Schema Practice</a:t>
            </a:r>
          </a:p>
          <a:p>
            <a:pPr algn="just"/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5FA6C-9D39-EA7F-11CE-B381242214BD}"/>
              </a:ext>
            </a:extLst>
          </p:cNvPr>
          <p:cNvSpPr txBox="1"/>
          <p:nvPr/>
        </p:nvSpPr>
        <p:spPr>
          <a:xfrm>
            <a:off x="5919536" y="3007186"/>
            <a:ext cx="55249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"</a:t>
            </a:r>
            <a:r>
              <a:rPr lang="en-US" b="1" dirty="0" err="1">
                <a:solidFill>
                  <a:schemeClr val="bg1"/>
                </a:solidFill>
                <a:latin typeface="Consolas" panose="020B0609020204030204" pitchFamily="49" charset="0"/>
              </a:rPr>
              <a:t>CountryCode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": {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"type": "string",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"</a:t>
            </a:r>
            <a:r>
              <a:rPr lang="en-US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minLength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": 2,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"</a:t>
            </a:r>
            <a:r>
              <a:rPr lang="en-US" b="1" dirty="0" err="1">
                <a:solidFill>
                  <a:schemeClr val="bg1"/>
                </a:solidFill>
                <a:latin typeface="Consolas" panose="020B0609020204030204" pitchFamily="49" charset="0"/>
              </a:rPr>
              <a:t>maxLength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": 2,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"pattern": "[A-Z]{2}$",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"description": "ISO 3166-1 alpha-2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       code. 	https://en.wikipedia.org/wiki/ISO_3	166-1_alpha-2"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98855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Inserting JSON documents/records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DDA05-B8FA-B03F-7EB0-611B1F29FBD5}"/>
              </a:ext>
            </a:extLst>
          </p:cNvPr>
          <p:cNvSpPr/>
          <p:nvPr/>
        </p:nvSpPr>
        <p:spPr>
          <a:xfrm>
            <a:off x="5563402" y="2887580"/>
            <a:ext cx="5823282" cy="345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38ACF-DE4C-62EF-6231-443B355B4687}"/>
              </a:ext>
            </a:extLst>
          </p:cNvPr>
          <p:cNvSpPr txBox="1"/>
          <p:nvPr/>
        </p:nvSpPr>
        <p:spPr>
          <a:xfrm>
            <a:off x="777240" y="2204907"/>
            <a:ext cx="10234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https://www.mongodb.com/docs/manual/core/views/join-collections-with-view/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28806C-633F-2F18-ED97-2D534F020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01998"/>
              </p:ext>
            </p:extLst>
          </p:nvPr>
        </p:nvGraphicFramePr>
        <p:xfrm>
          <a:off x="5784783" y="3040779"/>
          <a:ext cx="5409398" cy="3149072"/>
        </p:xfrm>
        <a:graphic>
          <a:graphicData uri="http://schemas.openxmlformats.org/drawingml/2006/table">
            <a:tbl>
              <a:tblPr/>
              <a:tblGrid>
                <a:gridCol w="5409398">
                  <a:extLst>
                    <a:ext uri="{9D8B030D-6E8A-4147-A177-3AD203B41FA5}">
                      <a16:colId xmlns:a16="http://schemas.microsoft.com/office/drawing/2014/main" val="64154198"/>
                    </a:ext>
                  </a:extLst>
                </a:gridCol>
              </a:tblGrid>
              <a:tr h="202935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db.inventory.insertMany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( [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220698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{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prodId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: 100, price: 20, quantity: 125 },</a:t>
                      </a:r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{…}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831180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])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822342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111813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db.orders.insertMany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( [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981063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{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orderId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: 201,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custid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: 301,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prodId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: 100,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numPurchased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: 20 },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840641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{…}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950990"/>
                  </a:ext>
                </a:extLst>
              </a:tr>
              <a:tr h="20293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])</a:t>
                      </a:r>
                    </a:p>
                  </a:txBody>
                  <a:tcPr marL="50734" marR="50734" marT="25367" marB="25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88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235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Join Query across Collections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DD899A-DF54-E649-A383-8C307BFB54CD}"/>
              </a:ext>
            </a:extLst>
          </p:cNvPr>
          <p:cNvGrpSpPr/>
          <p:nvPr/>
        </p:nvGrpSpPr>
        <p:grpSpPr>
          <a:xfrm>
            <a:off x="6096000" y="2350079"/>
            <a:ext cx="5399158" cy="4073835"/>
            <a:chOff x="5159141" y="2269214"/>
            <a:chExt cx="5399158" cy="40738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8DDA05-B8FA-B03F-7EB0-611B1F29FBD5}"/>
                </a:ext>
              </a:extLst>
            </p:cNvPr>
            <p:cNvSpPr/>
            <p:nvPr/>
          </p:nvSpPr>
          <p:spPr>
            <a:xfrm>
              <a:off x="5159141" y="2269214"/>
              <a:ext cx="5399158" cy="4073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lang="en-US" sz="16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1BB1FC-4587-336B-E18B-C7B81D586185}"/>
                </a:ext>
              </a:extLst>
            </p:cNvPr>
            <p:cNvSpPr txBox="1"/>
            <p:nvPr/>
          </p:nvSpPr>
          <p:spPr>
            <a:xfrm>
              <a:off x="5361271" y="2459471"/>
              <a:ext cx="5014454" cy="3693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db.createView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( "sales", "orders", [ {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$lookup: {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from: "inventory",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localField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: "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prodId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",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foreignField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: "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prodId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",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as: "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inventoryDocs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"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} }, { $project: {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_id: 0,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prodId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: 1,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orderId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: 1,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numPurchased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: 1,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    price: "$</a:t>
              </a:r>
              <a:r>
                <a:rPr lang="en-US" b="1" dirty="0" err="1">
                  <a:solidFill>
                    <a:schemeClr val="bg1"/>
                  </a:solidFill>
                  <a:latin typeface="Consolas" panose="020B0609020204030204" pitchFamily="49" charset="0"/>
                </a:rPr>
                <a:t>inventoryDocs.price</a:t>
              </a:r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" } },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{ $unwind: "$price" } ] 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9F22D3-6BB2-81F1-6EE1-0692ADC06CD5}"/>
              </a:ext>
            </a:extLst>
          </p:cNvPr>
          <p:cNvSpPr txBox="1"/>
          <p:nvPr/>
        </p:nvSpPr>
        <p:spPr>
          <a:xfrm>
            <a:off x="777240" y="2280354"/>
            <a:ext cx="4712704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To effectively create a “join” across Collections (using a MongoDB example) – one must first create a ‘view’.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This creates a query-only reference between the collections. It does not create an RDBMS kind of ‘referential integrity’ that would constrain inserts.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ED35B9-011E-D05E-08FF-0FC9751DDA3A}"/>
              </a:ext>
            </a:extLst>
          </p:cNvPr>
          <p:cNvSpPr/>
          <p:nvPr/>
        </p:nvSpPr>
        <p:spPr>
          <a:xfrm>
            <a:off x="777240" y="5149517"/>
            <a:ext cx="4997918" cy="12743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i="1" dirty="0">
                <a:solidFill>
                  <a:schemeClr val="tx1"/>
                </a:solidFill>
                <a:effectLst>
                  <a:outerShdw blurRad="50800" dist="38100" dir="5400000" algn="ctr" rotWithShape="0">
                    <a:srgbClr val="F8F8F8">
                      <a:alpha val="90000"/>
                    </a:srgbClr>
                  </a:outerShdw>
                </a:effectLst>
              </a:rPr>
              <a:t>Remember: This </a:t>
            </a:r>
            <a:r>
              <a:rPr lang="en-US" i="1" dirty="0" err="1">
                <a:solidFill>
                  <a:schemeClr val="tx1"/>
                </a:solidFill>
                <a:effectLst>
                  <a:outerShdw blurRad="50800" dist="38100" dir="5400000" algn="ctr" rotWithShape="0">
                    <a:srgbClr val="F8F8F8">
                      <a:alpha val="90000"/>
                    </a:srgbClr>
                  </a:outerShdw>
                </a:effectLst>
              </a:rPr>
              <a:t>ain’t</a:t>
            </a:r>
            <a:r>
              <a:rPr lang="en-US" i="1" dirty="0">
                <a:solidFill>
                  <a:schemeClr val="tx1"/>
                </a:solidFill>
                <a:effectLst>
                  <a:outerShdw blurRad="50800" dist="38100" dir="5400000" algn="ctr" rotWithShape="0">
                    <a:srgbClr val="F8F8F8">
                      <a:alpha val="90000"/>
                    </a:srgbClr>
                  </a:outerShdw>
                </a:effectLst>
              </a:rPr>
              <a:t> your grandfather’s SQL. DDL and query syntax, language, transactions and connection management are specific to the given NoSQL vendor (or abstraction tool provider).</a:t>
            </a:r>
          </a:p>
        </p:txBody>
      </p:sp>
    </p:spTree>
    <p:extLst>
      <p:ext uri="{BB962C8B-B14F-4D97-AF65-F5344CB8AC3E}">
        <p14:creationId xmlns:p14="http://schemas.microsoft.com/office/powerpoint/2010/main" val="349016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7068312" y="1767838"/>
            <a:ext cx="4542496" cy="46166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About Data Governance:</a:t>
            </a:r>
            <a:endParaRPr lang="en-US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managed approach to data that defines usability, integrity, security and definitions based on standards and policies that control and monitor usage over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Effective data governance ensures that data is consistent, universally and unambiguously understood and trustworthy in-flight and at-rest.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Governance in the early days was controlled by the DBAs.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Established rational model for how business viewed the domain.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Now fragments are at the API level.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EF68B-1651-4569-9823-197DFA9E2541}"/>
              </a:ext>
            </a:extLst>
          </p:cNvPr>
          <p:cNvSpPr txBox="1"/>
          <p:nvPr/>
        </p:nvSpPr>
        <p:spPr>
          <a:xfrm>
            <a:off x="581192" y="1767838"/>
            <a:ext cx="5901904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/>
              <a:t>Intended Audience / Pre-requisites </a:t>
            </a:r>
            <a:r>
              <a:rPr lang="en-US" b="1" dirty="0"/>
              <a:t>(but don’t panic)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 Management Professionals </a:t>
            </a:r>
            <a:r>
              <a:rPr lang="en-US" sz="1600" b="1" dirty="0"/>
              <a:t>(you know who you are)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Software System Architects / Leads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Business Analysts / Process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sz="2000" b="1" dirty="0"/>
          </a:p>
        </p:txBody>
      </p:sp>
      <p:pic>
        <p:nvPicPr>
          <p:cNvPr id="2050" name="Picture 2" descr="Confused lady image | Free SVG">
            <a:extLst>
              <a:ext uri="{FF2B5EF4-FFF2-40B4-BE49-F238E27FC236}">
                <a16:creationId xmlns:a16="http://schemas.microsoft.com/office/drawing/2014/main" id="{2F8A70B9-349D-4084-B202-8723831E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14" y="3879277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2A628-1608-43D2-A00F-8B46EF194B82}"/>
              </a:ext>
            </a:extLst>
          </p:cNvPr>
          <p:cNvSpPr txBox="1"/>
          <p:nvPr/>
        </p:nvSpPr>
        <p:spPr>
          <a:xfrm>
            <a:off x="697992" y="5806439"/>
            <a:ext cx="5785104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dirty="0"/>
              <a:t>… and if you have </a:t>
            </a:r>
            <a:r>
              <a:rPr lang="en-US" dirty="0"/>
              <a:t>question</a:t>
            </a:r>
            <a:r>
              <a:rPr lang="en-US" b="1" dirty="0"/>
              <a:t>s, you can always call or write.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AC0B60B-B7DC-412C-B1B0-C67719B8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30" y="3879275"/>
            <a:ext cx="1623771" cy="17907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C4B91-9D62-425B-B94C-C58C2D47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Join Query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DDA05-B8FA-B03F-7EB0-611B1F29FBD5}"/>
              </a:ext>
            </a:extLst>
          </p:cNvPr>
          <p:cNvSpPr/>
          <p:nvPr/>
        </p:nvSpPr>
        <p:spPr>
          <a:xfrm>
            <a:off x="6458552" y="2350079"/>
            <a:ext cx="5036606" cy="407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Result:</a:t>
            </a:r>
          </a:p>
          <a:p>
            <a:pPr algn="just"/>
            <a:endParaRPr lang="en-US" sz="16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[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{ _id: 102, 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amountSold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: 90 },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{ _id: 101, 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amountSold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: 150 },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{ _id: 103, 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amountSold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: 1105 },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{ _id: 100, 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amountSold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: 600 }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DAF24-4968-A9FD-F436-71E394723759}"/>
              </a:ext>
            </a:extLst>
          </p:cNvPr>
          <p:cNvSpPr/>
          <p:nvPr/>
        </p:nvSpPr>
        <p:spPr>
          <a:xfrm>
            <a:off x="794866" y="2350079"/>
            <a:ext cx="5399158" cy="407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Query:</a:t>
            </a:r>
          </a:p>
          <a:p>
            <a:pPr algn="just"/>
            <a:endParaRPr lang="en-US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/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db.sales.aggregate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( [ {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$group: {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_id: "$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prodId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",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amountSold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: {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  $sum: {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    $multiply: [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      "$price","$</a:t>
            </a:r>
            <a:r>
              <a:rPr lang="en-US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numPurchased</a:t>
            </a:r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" ]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   } }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}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} ] )</a:t>
            </a:r>
          </a:p>
        </p:txBody>
      </p:sp>
    </p:spTree>
    <p:extLst>
      <p:ext uri="{BB962C8B-B14F-4D97-AF65-F5344CB8AC3E}">
        <p14:creationId xmlns:p14="http://schemas.microsoft.com/office/powerpoint/2010/main" val="1154786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4712704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NoSQL or ‘document’ databases like MongoDB, </a:t>
            </a:r>
            <a:r>
              <a:rPr lang="en-US" sz="2100" dirty="0" err="1"/>
              <a:t>Cassandara</a:t>
            </a:r>
            <a:r>
              <a:rPr lang="en-US" sz="2100" dirty="0"/>
              <a:t> and more excel at high-availability, low-cost and scalability.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MongoDB Atlas </a:t>
            </a:r>
            <a:r>
              <a:rPr lang="en-US" sz="2100" dirty="0"/>
              <a:t>for example offers multi-region (as in cross-country or cross-global) transparent high-availability.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hurricane taking out AWS on the Eastern Seaboard for example can be mitigated automatically.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The Good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FDB74-F28A-8520-C356-9A761887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63" y="2360630"/>
            <a:ext cx="5313145" cy="38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6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1" y="2315774"/>
            <a:ext cx="1102961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NoSQL or ‘document’ databases are relatively inexpensive both at the enterprise and lower scale project / system level.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Via many cloud-native options (MongoDB Atlas for example supported by multiple providers beyond AWS) … these database types can scale easily into the millions-and-millions of records.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Insert/Update and single record retrieval performance tends to be highly optimized.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Development teams, especially those familiar with specific databases, find integrations easy.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Simple query and index performance usually good (but there are bad practices and limits).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MongoDB Atlas supports built-in full-text search capability.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Downside however is that this is then proprietary and customers are locked in.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Most document databases support solid ‘streaming’ and trigger type features.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even more Good</a:t>
            </a:r>
          </a:p>
        </p:txBody>
      </p:sp>
    </p:spTree>
    <p:extLst>
      <p:ext uri="{BB962C8B-B14F-4D97-AF65-F5344CB8AC3E}">
        <p14:creationId xmlns:p14="http://schemas.microsoft.com/office/powerpoint/2010/main" val="3828084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1102961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NoSQL (document) databases are proprietary to the extreme: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Connectivity (no ODBC/JDBC standards – though there are converter tools)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DDL (language frameworks, tools, GUIs, CLIs are all proprietary – lock in)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Query Language, indexing and constraints/options require training on specific database.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Collections are not ‘tables’: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good of lossy ease of inserts/updates offset by having no referential-integrity.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Schema will only apply to each ‘collection’ individually.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good enterprise-wide JSON Schema (model) can ensure the same ‘field’ in different ‘collections’ is in effect the same ‘kind’ of thing however.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MongoDB only supports nearly a decade old version of JSON Schema for validation.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Some of the most important features of JSON Schema are in the latest Draft 9 version.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The Bad</a:t>
            </a:r>
          </a:p>
        </p:txBody>
      </p:sp>
    </p:spTree>
    <p:extLst>
      <p:ext uri="{BB962C8B-B14F-4D97-AF65-F5344CB8AC3E}">
        <p14:creationId xmlns:p14="http://schemas.microsoft.com/office/powerpoint/2010/main" val="4157573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33B3C-185D-4B5B-A95B-E4B20C9F859E}"/>
              </a:ext>
            </a:extLst>
          </p:cNvPr>
          <p:cNvSpPr txBox="1"/>
          <p:nvPr/>
        </p:nvSpPr>
        <p:spPr>
          <a:xfrm>
            <a:off x="581192" y="2315774"/>
            <a:ext cx="110296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From languages to frameworks, toolsets and command-line-interfaces (CLIs)… once a NoSQL database is selected, it is infeasible to move to a different one.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While MongoDB Atlas for example has some great architecture, scaling and other features, once data are there and teams locked into the platform – moving off is nearly impossible.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Schema versioning within these systems is not strictly possible.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collection can for example, via an $or construct in validation, reference multiple schemas. However, it is not known which a given JSON document conforms to.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MongoDB does not really support an enterprise-usable version of JSON Schema.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‘Triggers’ are all of the ‘after’ type and thus ‘before insert/update’ constructs not possible.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(NoSQL) Databases – The Ugly</a:t>
            </a:r>
          </a:p>
        </p:txBody>
      </p:sp>
    </p:spTree>
    <p:extLst>
      <p:ext uri="{BB962C8B-B14F-4D97-AF65-F5344CB8AC3E}">
        <p14:creationId xmlns:p14="http://schemas.microsoft.com/office/powerpoint/2010/main" val="3550312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NoSQL/Document Databases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and definitions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Differentiating between RDBMS features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 good/bad/ugly considerations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E56A-FBF9-48FD-88DA-1CC06D7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1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E07D-A49B-4961-A36C-7C1666B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Architectural and Design Process – JSON Schema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9BE03C-550B-4EAA-CB4F-C0E6C5874640}"/>
              </a:ext>
            </a:extLst>
          </p:cNvPr>
          <p:cNvGrpSpPr/>
          <p:nvPr/>
        </p:nvGrpSpPr>
        <p:grpSpPr>
          <a:xfrm>
            <a:off x="891941" y="2434503"/>
            <a:ext cx="2322095" cy="3989411"/>
            <a:chOff x="777240" y="2269214"/>
            <a:chExt cx="2322095" cy="39894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A3796D-1A04-8089-E61F-23B687881522}"/>
                </a:ext>
              </a:extLst>
            </p:cNvPr>
            <p:cNvGrpSpPr/>
            <p:nvPr/>
          </p:nvGrpSpPr>
          <p:grpSpPr>
            <a:xfrm>
              <a:off x="777240" y="2269214"/>
              <a:ext cx="2322095" cy="3989411"/>
              <a:chOff x="777239" y="2434502"/>
              <a:chExt cx="2322095" cy="398941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E58687-8989-D4C4-DC23-BF71C3BC5159}"/>
                  </a:ext>
                </a:extLst>
              </p:cNvPr>
              <p:cNvSpPr/>
              <p:nvPr/>
            </p:nvSpPr>
            <p:spPr>
              <a:xfrm>
                <a:off x="777239" y="2434502"/>
                <a:ext cx="2322095" cy="398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endParaRPr lang="en-US" sz="2000" b="1" dirty="0"/>
              </a:p>
              <a:p>
                <a:pPr algn="just"/>
                <a:endParaRPr lang="en-US" sz="2000" b="1" dirty="0"/>
              </a:p>
              <a:p>
                <a:pPr algn="just"/>
                <a:endParaRPr lang="en-US" sz="2000" b="1" dirty="0"/>
              </a:p>
              <a:p>
                <a:pPr algn="ctr"/>
                <a:r>
                  <a:rPr lang="en-US" sz="2000" b="1" dirty="0"/>
                  <a:t>Define a logical data model.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1E709A2-9B4A-BFA1-641B-27A179255DBC}"/>
                  </a:ext>
                </a:extLst>
              </p:cNvPr>
              <p:cNvSpPr/>
              <p:nvPr/>
            </p:nvSpPr>
            <p:spPr>
              <a:xfrm>
                <a:off x="895149" y="2596649"/>
                <a:ext cx="606392" cy="62564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2E054420-CADB-2B2D-9336-CB70A0A09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5150" y="4255635"/>
              <a:ext cx="2054143" cy="174373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A576E2-3695-B002-A5A4-D47803808BAB}"/>
              </a:ext>
            </a:extLst>
          </p:cNvPr>
          <p:cNvGrpSpPr/>
          <p:nvPr/>
        </p:nvGrpSpPr>
        <p:grpSpPr>
          <a:xfrm>
            <a:off x="4693919" y="2425885"/>
            <a:ext cx="2322095" cy="3989411"/>
            <a:chOff x="4506721" y="2269214"/>
            <a:chExt cx="2322095" cy="39894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0E7DB5-1354-0128-836E-99175148DEF1}"/>
                </a:ext>
              </a:extLst>
            </p:cNvPr>
            <p:cNvGrpSpPr/>
            <p:nvPr/>
          </p:nvGrpSpPr>
          <p:grpSpPr>
            <a:xfrm>
              <a:off x="4506721" y="2269214"/>
              <a:ext cx="2322095" cy="3989411"/>
              <a:chOff x="777239" y="2434502"/>
              <a:chExt cx="2322095" cy="398941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D3FD3B-EA31-9CDF-784A-18252D785C4F}"/>
                  </a:ext>
                </a:extLst>
              </p:cNvPr>
              <p:cNvSpPr/>
              <p:nvPr/>
            </p:nvSpPr>
            <p:spPr>
              <a:xfrm>
                <a:off x="777239" y="2434502"/>
                <a:ext cx="2322095" cy="398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Book" panose="020B0502020104020203"/>
                    <a:ea typeface="+mn-ea"/>
                    <a:cs typeface="+mn-cs"/>
                  </a:rPr>
                  <a:t>Translate into JSON Schema (Draft 9).</a:t>
                </a:r>
              </a:p>
              <a:p>
                <a:pPr algn="just"/>
                <a:endParaRPr lang="en-US" sz="16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FA474C-AEC3-D1C6-B288-298505AE2008}"/>
                  </a:ext>
                </a:extLst>
              </p:cNvPr>
              <p:cNvSpPr/>
              <p:nvPr/>
            </p:nvSpPr>
            <p:spPr>
              <a:xfrm>
                <a:off x="895149" y="2596649"/>
                <a:ext cx="606392" cy="62564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</p:grpSp>
        <p:pic>
          <p:nvPicPr>
            <p:cNvPr id="19" name="Picture 18" descr="A black and white symbol&#10;&#10;Description automatically generated">
              <a:extLst>
                <a:ext uri="{FF2B5EF4-FFF2-40B4-BE49-F238E27FC236}">
                  <a16:creationId xmlns:a16="http://schemas.microsoft.com/office/drawing/2014/main" id="{E6552988-A811-E2A3-F647-6F373748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8950" y="4255635"/>
              <a:ext cx="743551" cy="743551"/>
            </a:xfrm>
            <a:prstGeom prst="rect">
              <a:avLst/>
            </a:prstGeom>
          </p:spPr>
        </p:pic>
        <p:pic>
          <p:nvPicPr>
            <p:cNvPr id="21" name="Picture 20" descr="A black check mark and x in a rectangular frame&#10;&#10;Description automatically generated">
              <a:extLst>
                <a:ext uri="{FF2B5EF4-FFF2-40B4-BE49-F238E27FC236}">
                  <a16:creationId xmlns:a16="http://schemas.microsoft.com/office/drawing/2014/main" id="{EA550E97-2575-4F17-7C78-AB4024BF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2478" y="5255823"/>
              <a:ext cx="790023" cy="74355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5B5539-D59A-04B0-AE19-6F2CDFAC6457}"/>
              </a:ext>
            </a:extLst>
          </p:cNvPr>
          <p:cNvGrpSpPr/>
          <p:nvPr/>
        </p:nvGrpSpPr>
        <p:grpSpPr>
          <a:xfrm>
            <a:off x="8600973" y="2417601"/>
            <a:ext cx="2407119" cy="3989411"/>
            <a:chOff x="8658725" y="2260930"/>
            <a:chExt cx="2407119" cy="39894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026D82-2185-6E03-CC5B-4717755D7D30}"/>
                </a:ext>
              </a:extLst>
            </p:cNvPr>
            <p:cNvGrpSpPr/>
            <p:nvPr/>
          </p:nvGrpSpPr>
          <p:grpSpPr>
            <a:xfrm>
              <a:off x="8658725" y="2260930"/>
              <a:ext cx="2322095" cy="3989411"/>
              <a:chOff x="777239" y="2434502"/>
              <a:chExt cx="2322095" cy="398941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17EB40-D9F5-C28D-6A11-41EDDF7C28DA}"/>
                  </a:ext>
                </a:extLst>
              </p:cNvPr>
              <p:cNvSpPr/>
              <p:nvPr/>
            </p:nvSpPr>
            <p:spPr>
              <a:xfrm>
                <a:off x="777239" y="2434502"/>
                <a:ext cx="2322095" cy="398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endParaRPr lang="en-US" sz="1600" b="1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80ED11-C687-DAAD-6B46-2957B3B8582E}"/>
                  </a:ext>
                </a:extLst>
              </p:cNvPr>
              <p:cNvSpPr/>
              <p:nvPr/>
            </p:nvSpPr>
            <p:spPr>
              <a:xfrm>
                <a:off x="895149" y="2596649"/>
                <a:ext cx="606392" cy="62564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</a:rPr>
                  <a:t>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A9B525-4FB1-2986-F058-CF356A8291C2}"/>
                </a:ext>
              </a:extLst>
            </p:cNvPr>
            <p:cNvSpPr txBox="1"/>
            <p:nvPr/>
          </p:nvSpPr>
          <p:spPr>
            <a:xfrm>
              <a:off x="8670756" y="3248256"/>
              <a:ext cx="23100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Design/Implement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A74593-DAA7-687A-46D1-725D7303536B}"/>
                </a:ext>
              </a:extLst>
            </p:cNvPr>
            <p:cNvSpPr txBox="1"/>
            <p:nvPr/>
          </p:nvSpPr>
          <p:spPr>
            <a:xfrm>
              <a:off x="8755780" y="4143588"/>
              <a:ext cx="2310064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Schema Repo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Versioning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Franklin Gothic Book" panose="020B0502020104020203"/>
                </a:rPr>
                <a:t>Validators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Integrations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Franklin Gothic Book" panose="020B0502020104020203"/>
                </a:rPr>
                <a:t>Reporting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39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JSON Schema Design –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Name and put version numbers in schema/s.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a source-code revision-control-system just like software for JSON Schemas (GIT et al).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a (hyperlinked) schema repository – read access by developers, API tools, integrators.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Note: The schema repo is NOT the NoSQL or document database for JSON.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However, a document database is a perfect use-case for storing schemas themselves.</a:t>
            </a:r>
          </a:p>
          <a:p>
            <a:pPr lvl="2">
              <a:spcAft>
                <a:spcPts val="600"/>
              </a:spcAft>
            </a:pPr>
            <a:r>
              <a:rPr lang="en-US" sz="2100" dirty="0"/>
              <a:t>JSON Schema is, after all, JSON text 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abstract JSON Schema ‘object’ types as containers – use reasonably loose constraints.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$or, $</a:t>
            </a:r>
            <a:r>
              <a:rPr lang="en-US" sz="2100" dirty="0" err="1"/>
              <a:t>anyOf</a:t>
            </a:r>
            <a:r>
              <a:rPr lang="en-US" sz="2100" dirty="0"/>
              <a:t> (list), ‘object’ extension types and related constructs at top-level.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Allow development teams to then ‘fill in’ more concrete details inside.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Review and refine these over time, versioning schemas as you go.</a:t>
            </a:r>
          </a:p>
        </p:txBody>
      </p:sp>
    </p:spTree>
    <p:extLst>
      <p:ext uri="{BB962C8B-B14F-4D97-AF65-F5344CB8AC3E}">
        <p14:creationId xmlns:p14="http://schemas.microsoft.com/office/powerpoint/2010/main" val="2667966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JSON Storage Architectural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Just as not every project is a perfect candidate for Agile, NoSQL databases have limits.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If a system has a strong need for referential integrity, an RDBMS is a better option.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Collections, as the name implies, are best for ‘lists of (simple)’ things: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Public non-registered user information (loose, non-identifying fields).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Unstructured meta-data for things outside organizational control:</a:t>
            </a:r>
          </a:p>
          <a:p>
            <a:pPr marL="1554480" lvl="3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Products referenced but maybe not marketed/sold by the company.</a:t>
            </a:r>
          </a:p>
          <a:p>
            <a:pPr marL="1554480" lvl="3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Public lists of things on the Internet like ISO standard tables (countries, </a:t>
            </a:r>
            <a:r>
              <a:rPr lang="en-US" sz="2100" dirty="0" err="1"/>
              <a:t>etc</a:t>
            </a:r>
            <a:r>
              <a:rPr lang="en-US" sz="2100" dirty="0"/>
              <a:t>).</a:t>
            </a:r>
          </a:p>
          <a:p>
            <a:pPr marL="1554480" lvl="3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Unstructured (text) content from suppliers, customers or governmental orgs.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Document databases are actually not ideal for ‘documents’ like PDFs, MSWord, etc.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Instead, use a binary-large-object (BLOB) repository like AWS S3 (includes meta-data).</a:t>
            </a:r>
          </a:p>
        </p:txBody>
      </p:sp>
    </p:spTree>
    <p:extLst>
      <p:ext uri="{BB962C8B-B14F-4D97-AF65-F5344CB8AC3E}">
        <p14:creationId xmlns:p14="http://schemas.microsoft.com/office/powerpoint/2010/main" val="3843311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Base Storage Architecture - JSON Schemas and Data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92B4C4-EE4B-A813-03D2-0D77A194A163}"/>
              </a:ext>
            </a:extLst>
          </p:cNvPr>
          <p:cNvGrpSpPr/>
          <p:nvPr/>
        </p:nvGrpSpPr>
        <p:grpSpPr>
          <a:xfrm>
            <a:off x="875771" y="2497557"/>
            <a:ext cx="6886191" cy="3282171"/>
            <a:chOff x="906251" y="2588997"/>
            <a:chExt cx="6886191" cy="328217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0963F5A-473A-DEB1-074F-F8B0B1E5BADF}"/>
                </a:ext>
              </a:extLst>
            </p:cNvPr>
            <p:cNvGrpSpPr/>
            <p:nvPr/>
          </p:nvGrpSpPr>
          <p:grpSpPr>
            <a:xfrm>
              <a:off x="906251" y="2588997"/>
              <a:ext cx="979715" cy="1016652"/>
              <a:chOff x="3001031" y="2594787"/>
              <a:chExt cx="979715" cy="1016652"/>
            </a:xfrm>
          </p:grpSpPr>
          <p:pic>
            <p:nvPicPr>
              <p:cNvPr id="30" name="Picture 2" descr="Database Data Storage Information - Free vector graphic on Pixabay">
                <a:extLst>
                  <a:ext uri="{FF2B5EF4-FFF2-40B4-BE49-F238E27FC236}">
                    <a16:creationId xmlns:a16="http://schemas.microsoft.com/office/drawing/2014/main" id="{658AC8B6-8EF0-09C4-A52D-5859B7AD2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1031" y="2594787"/>
                <a:ext cx="979715" cy="1016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DC83D7-DAC2-E752-2CCE-F1F87F317DBE}"/>
                  </a:ext>
                </a:extLst>
              </p:cNvPr>
              <p:cNvSpPr/>
              <p:nvPr/>
            </p:nvSpPr>
            <p:spPr>
              <a:xfrm>
                <a:off x="3041104" y="2712764"/>
                <a:ext cx="899568" cy="368758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RDBMS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8340DD-C738-AF14-8480-EF3A17290EB4}"/>
                </a:ext>
              </a:extLst>
            </p:cNvPr>
            <p:cNvGrpSpPr/>
            <p:nvPr/>
          </p:nvGrpSpPr>
          <p:grpSpPr>
            <a:xfrm>
              <a:off x="2814718" y="4698867"/>
              <a:ext cx="1143088" cy="1143088"/>
              <a:chOff x="827413" y="4056637"/>
              <a:chExt cx="1143088" cy="1143088"/>
            </a:xfrm>
          </p:grpSpPr>
          <p:pic>
            <p:nvPicPr>
              <p:cNvPr id="39" name="Picture 10" descr="Web server vector icon | Free SVG">
                <a:extLst>
                  <a:ext uri="{FF2B5EF4-FFF2-40B4-BE49-F238E27FC236}">
                    <a16:creationId xmlns:a16="http://schemas.microsoft.com/office/drawing/2014/main" id="{8827CF22-00C4-3F14-B287-642083E8F5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413" y="4056637"/>
                <a:ext cx="1143088" cy="1143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 descr="A group of colorful circles&#10;&#10;Description automatically generated">
                <a:extLst>
                  <a:ext uri="{FF2B5EF4-FFF2-40B4-BE49-F238E27FC236}">
                    <a16:creationId xmlns:a16="http://schemas.microsoft.com/office/drawing/2014/main" id="{44D87A6F-5C0D-A9E0-F9FF-12A0B1930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4130" y="4343761"/>
                <a:ext cx="674537" cy="757263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8563C9-A110-3AF5-0931-6C7381C65AD4}"/>
                  </a:ext>
                </a:extLst>
              </p:cNvPr>
              <p:cNvSpPr txBox="1"/>
              <p:nvPr/>
            </p:nvSpPr>
            <p:spPr>
              <a:xfrm>
                <a:off x="857978" y="4288753"/>
                <a:ext cx="88656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Search</a:t>
                </a:r>
              </a:p>
              <a:p>
                <a:pPr algn="ctr"/>
                <a:endParaRPr lang="en-US" sz="1600" b="1" dirty="0"/>
              </a:p>
              <a:p>
                <a:pPr algn="ctr"/>
                <a:r>
                  <a:rPr lang="en-US" sz="1600" b="1" dirty="0"/>
                  <a:t>Engine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CB7F7A7-5705-1B85-3A44-B09C7A4CF3D9}"/>
                </a:ext>
              </a:extLst>
            </p:cNvPr>
            <p:cNvGrpSpPr/>
            <p:nvPr/>
          </p:nvGrpSpPr>
          <p:grpSpPr>
            <a:xfrm>
              <a:off x="6692474" y="2698184"/>
              <a:ext cx="1099968" cy="1099033"/>
              <a:chOff x="877765" y="2512406"/>
              <a:chExt cx="1099968" cy="109903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29A8EDB-7D82-76FC-8A1F-FD907BA3ED35}"/>
                  </a:ext>
                </a:extLst>
              </p:cNvPr>
              <p:cNvGrpSpPr/>
              <p:nvPr/>
            </p:nvGrpSpPr>
            <p:grpSpPr>
              <a:xfrm>
                <a:off x="877765" y="2594787"/>
                <a:ext cx="979715" cy="1016652"/>
                <a:chOff x="877765" y="2594787"/>
                <a:chExt cx="979715" cy="1016652"/>
              </a:xfrm>
            </p:grpSpPr>
            <p:pic>
              <p:nvPicPr>
                <p:cNvPr id="25" name="Picture 2" descr="Database Data Storage Information - Free vector graphic on Pixabay">
                  <a:extLst>
                    <a:ext uri="{FF2B5EF4-FFF2-40B4-BE49-F238E27FC236}">
                      <a16:creationId xmlns:a16="http://schemas.microsoft.com/office/drawing/2014/main" id="{3AC8DCA1-3CF0-3449-9674-8C7B8DD266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765" y="2594787"/>
                  <a:ext cx="979715" cy="10166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A logo of a cat&#10;&#10;Description automatically generated">
                  <a:extLst>
                    <a:ext uri="{FF2B5EF4-FFF2-40B4-BE49-F238E27FC236}">
                      <a16:creationId xmlns:a16="http://schemas.microsoft.com/office/drawing/2014/main" id="{1A72034F-E76D-299D-3C27-8361D316D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3609" y="2702799"/>
                  <a:ext cx="788025" cy="788025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 descr="A black and white symbol&#10;&#10;Description automatically generated">
                <a:extLst>
                  <a:ext uri="{FF2B5EF4-FFF2-40B4-BE49-F238E27FC236}">
                    <a16:creationId xmlns:a16="http://schemas.microsoft.com/office/drawing/2014/main" id="{A3EC4D34-3966-F96F-DEA4-BC4904E718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5609" y="2512406"/>
                <a:ext cx="392124" cy="392124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1737BF6-5BFC-C85C-F6AD-B779E8CCDF45}"/>
                </a:ext>
              </a:extLst>
            </p:cNvPr>
            <p:cNvGrpSpPr/>
            <p:nvPr/>
          </p:nvGrpSpPr>
          <p:grpSpPr>
            <a:xfrm>
              <a:off x="2771326" y="2588997"/>
              <a:ext cx="1318871" cy="1200736"/>
              <a:chOff x="4681035" y="2556058"/>
              <a:chExt cx="1318871" cy="1200736"/>
            </a:xfrm>
          </p:grpSpPr>
          <p:pic>
            <p:nvPicPr>
              <p:cNvPr id="33" name="Picture 32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5AF2D458-3B81-66B0-DBC8-8A787F0F3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1035" y="2588997"/>
                <a:ext cx="1167797" cy="1167797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8513DF-DC66-CB1C-34CB-4F8B6D85390B}"/>
                  </a:ext>
                </a:extLst>
              </p:cNvPr>
              <p:cNvSpPr/>
              <p:nvPr/>
            </p:nvSpPr>
            <p:spPr>
              <a:xfrm>
                <a:off x="4832109" y="2773026"/>
                <a:ext cx="858706" cy="30849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NoSQL</a:t>
                </a:r>
              </a:p>
            </p:txBody>
          </p:sp>
          <p:pic>
            <p:nvPicPr>
              <p:cNvPr id="46" name="Picture 45" descr="A black and white symbol&#10;&#10;Description automatically generated">
                <a:extLst>
                  <a:ext uri="{FF2B5EF4-FFF2-40B4-BE49-F238E27FC236}">
                    <a16:creationId xmlns:a16="http://schemas.microsoft.com/office/drawing/2014/main" id="{9582975F-3744-DDF5-78F6-BB5F8407A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7782" y="2556058"/>
                <a:ext cx="392124" cy="392124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9135D02-38B2-82B5-4FB2-8A2A820793C8}"/>
                </a:ext>
              </a:extLst>
            </p:cNvPr>
            <p:cNvGrpSpPr/>
            <p:nvPr/>
          </p:nvGrpSpPr>
          <p:grpSpPr>
            <a:xfrm>
              <a:off x="6525013" y="4656250"/>
              <a:ext cx="1143088" cy="1214917"/>
              <a:chOff x="3001031" y="3984808"/>
              <a:chExt cx="1143088" cy="121491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771B021-0A75-B748-C395-1DBA5071A944}"/>
                  </a:ext>
                </a:extLst>
              </p:cNvPr>
              <p:cNvGrpSpPr/>
              <p:nvPr/>
            </p:nvGrpSpPr>
            <p:grpSpPr>
              <a:xfrm>
                <a:off x="3001031" y="4056637"/>
                <a:ext cx="1143088" cy="1143088"/>
                <a:chOff x="3001031" y="4056637"/>
                <a:chExt cx="1143088" cy="1143088"/>
              </a:xfrm>
            </p:grpSpPr>
            <p:pic>
              <p:nvPicPr>
                <p:cNvPr id="35" name="Picture 10" descr="Web server vector icon | Free SVG">
                  <a:extLst>
                    <a:ext uri="{FF2B5EF4-FFF2-40B4-BE49-F238E27FC236}">
                      <a16:creationId xmlns:a16="http://schemas.microsoft.com/office/drawing/2014/main" id="{0D12B2D2-8646-D2D7-3DDB-D1E377D8A9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alphaModFix amt="6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1031" y="4056637"/>
                  <a:ext cx="1143088" cy="1143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BC230E-029E-E2B0-0B70-DA7CC2A08D6B}"/>
                    </a:ext>
                  </a:extLst>
                </p:cNvPr>
                <p:cNvSpPr txBox="1"/>
                <p:nvPr/>
              </p:nvSpPr>
              <p:spPr>
                <a:xfrm>
                  <a:off x="3031596" y="4430006"/>
                  <a:ext cx="886567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/>
                    <a:t>Schema</a:t>
                  </a:r>
                </a:p>
                <a:p>
                  <a:pPr algn="ctr"/>
                  <a:r>
                    <a:rPr lang="en-US" sz="1600" b="1" dirty="0"/>
                    <a:t>Server</a:t>
                  </a:r>
                </a:p>
              </p:txBody>
            </p:sp>
          </p:grpSp>
          <p:pic>
            <p:nvPicPr>
              <p:cNvPr id="47" name="Picture 46" descr="A black and white symbol&#10;&#10;Description automatically generated">
                <a:extLst>
                  <a:ext uri="{FF2B5EF4-FFF2-40B4-BE49-F238E27FC236}">
                    <a16:creationId xmlns:a16="http://schemas.microsoft.com/office/drawing/2014/main" id="{679ACD11-4ABA-D6FF-660E-7C1B34F39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622" y="3984808"/>
                <a:ext cx="392124" cy="392124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93349AE-541B-E855-820B-4B39726E99D8}"/>
                </a:ext>
              </a:extLst>
            </p:cNvPr>
            <p:cNvGrpSpPr/>
            <p:nvPr/>
          </p:nvGrpSpPr>
          <p:grpSpPr>
            <a:xfrm>
              <a:off x="946324" y="4698867"/>
              <a:ext cx="1143088" cy="1143088"/>
              <a:chOff x="3001031" y="4056637"/>
              <a:chExt cx="1143088" cy="1143088"/>
            </a:xfrm>
          </p:grpSpPr>
          <p:pic>
            <p:nvPicPr>
              <p:cNvPr id="55" name="Picture 10" descr="Web server vector icon | Free SVG">
                <a:extLst>
                  <a:ext uri="{FF2B5EF4-FFF2-40B4-BE49-F238E27FC236}">
                    <a16:creationId xmlns:a16="http://schemas.microsoft.com/office/drawing/2014/main" id="{F9C3662D-16D9-ABF9-141B-BF38AB3D56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1031" y="4056637"/>
                <a:ext cx="1143088" cy="1143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CE9F7B-2329-CD01-EA25-725C647F1A04}"/>
                  </a:ext>
                </a:extLst>
              </p:cNvPr>
              <p:cNvSpPr txBox="1"/>
              <p:nvPr/>
            </p:nvSpPr>
            <p:spPr>
              <a:xfrm>
                <a:off x="3031596" y="4430006"/>
                <a:ext cx="8865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/>
                  <a:t>App Server</a:t>
                </a:r>
              </a:p>
            </p:txBody>
          </p:sp>
        </p:grp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EBA5A907-F6EE-F32C-C668-B82BCA630A1E}"/>
                </a:ext>
              </a:extLst>
            </p:cNvPr>
            <p:cNvSpPr/>
            <p:nvPr/>
          </p:nvSpPr>
          <p:spPr>
            <a:xfrm rot="2689346">
              <a:off x="1590297" y="4172790"/>
              <a:ext cx="1502228" cy="1430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286156AD-45A8-3590-2E77-EA830C24034E}"/>
                </a:ext>
              </a:extLst>
            </p:cNvPr>
            <p:cNvSpPr/>
            <p:nvPr/>
          </p:nvSpPr>
          <p:spPr>
            <a:xfrm rot="5400000">
              <a:off x="2994556" y="4138020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635C02AB-4CF5-D2F4-5D8C-A6412D5BFABF}"/>
                </a:ext>
              </a:extLst>
            </p:cNvPr>
            <p:cNvSpPr/>
            <p:nvPr/>
          </p:nvSpPr>
          <p:spPr>
            <a:xfrm rot="5400000">
              <a:off x="6751851" y="4198311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CD6297F5-218C-9E30-10B0-532CF83632D1}"/>
                </a:ext>
              </a:extLst>
            </p:cNvPr>
            <p:cNvSpPr/>
            <p:nvPr/>
          </p:nvSpPr>
          <p:spPr>
            <a:xfrm rot="5400000">
              <a:off x="1108824" y="4129823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FBF19131-7A6E-6D4D-D2E2-C48C0ABAE590}"/>
                </a:ext>
              </a:extLst>
            </p:cNvPr>
            <p:cNvSpPr/>
            <p:nvPr/>
          </p:nvSpPr>
          <p:spPr>
            <a:xfrm rot="16200000">
              <a:off x="1103187" y="4042951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A7CB495D-E4AB-3AEA-DF5E-496B95016933}"/>
                </a:ext>
              </a:extLst>
            </p:cNvPr>
            <p:cNvSpPr/>
            <p:nvPr/>
          </p:nvSpPr>
          <p:spPr>
            <a:xfrm rot="19095655">
              <a:off x="1648873" y="4122634"/>
              <a:ext cx="1436764" cy="16291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5B926B20-AEBF-4F97-8871-24935BAFD4FA}"/>
                </a:ext>
              </a:extLst>
            </p:cNvPr>
            <p:cNvCxnSpPr>
              <a:stCxn id="35" idx="2"/>
              <a:endCxn id="55" idx="2"/>
            </p:cNvCxnSpPr>
            <p:nvPr/>
          </p:nvCxnSpPr>
          <p:spPr>
            <a:xfrm rot="5400000" flipH="1">
              <a:off x="4292607" y="3067217"/>
              <a:ext cx="29212" cy="5578689"/>
            </a:xfrm>
            <a:prstGeom prst="bentConnector3">
              <a:avLst>
                <a:gd name="adj1" fmla="val -782555"/>
              </a:avLst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B6477EFB-B2BA-EE35-CFC9-06FB62E1C272}"/>
                </a:ext>
              </a:extLst>
            </p:cNvPr>
            <p:cNvSpPr/>
            <p:nvPr/>
          </p:nvSpPr>
          <p:spPr>
            <a:xfrm rot="10800000">
              <a:off x="2100857" y="5245466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A computer screen with a circular diagram&#10;&#10;Description automatically generated">
              <a:extLst>
                <a:ext uri="{FF2B5EF4-FFF2-40B4-BE49-F238E27FC236}">
                  <a16:creationId xmlns:a16="http://schemas.microsoft.com/office/drawing/2014/main" id="{E23A78F6-EA06-58D1-CE3D-B56D23EC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0393" y="2698184"/>
              <a:ext cx="1169514" cy="1169514"/>
            </a:xfrm>
            <a:prstGeom prst="rect">
              <a:avLst/>
            </a:prstGeom>
          </p:spPr>
        </p:pic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FC52C744-9FB2-4DDD-2A84-3F440F40CC17}"/>
                </a:ext>
              </a:extLst>
            </p:cNvPr>
            <p:cNvSpPr/>
            <p:nvPr/>
          </p:nvSpPr>
          <p:spPr>
            <a:xfrm>
              <a:off x="4090197" y="3237853"/>
              <a:ext cx="689413" cy="1286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41612E-3B39-7D4D-7747-49F04FB9E1D3}"/>
                </a:ext>
              </a:extLst>
            </p:cNvPr>
            <p:cNvSpPr txBox="1"/>
            <p:nvPr/>
          </p:nvSpPr>
          <p:spPr>
            <a:xfrm>
              <a:off x="4702377" y="3917941"/>
              <a:ext cx="14741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BI / Reporting / Integration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D0EB99E-29A1-007C-A53B-1F2FD06262B7}"/>
              </a:ext>
            </a:extLst>
          </p:cNvPr>
          <p:cNvSpPr/>
          <p:nvPr/>
        </p:nvSpPr>
        <p:spPr>
          <a:xfrm>
            <a:off x="8290188" y="2530496"/>
            <a:ext cx="3363454" cy="351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Store and Version Schemas in GitHub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Provide to App Servers via Schema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Validate via App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Store and Serve appropriate data (and/or NoSQL)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Use full-text search vs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4701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6938470" y="1792867"/>
            <a:ext cx="4264074" cy="4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Data Eventually Gets Combined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29F92-3EF9-457F-AED0-323A51B3985A}"/>
              </a:ext>
            </a:extLst>
          </p:cNvPr>
          <p:cNvSpPr txBox="1"/>
          <p:nvPr/>
        </p:nvSpPr>
        <p:spPr>
          <a:xfrm>
            <a:off x="581192" y="1921107"/>
            <a:ext cx="539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(video on bad data that ruined a county – true story)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E936E-1664-4F05-95AA-0E8537605164}"/>
              </a:ext>
            </a:extLst>
          </p:cNvPr>
          <p:cNvSpPr txBox="1"/>
          <p:nvPr/>
        </p:nvSpPr>
        <p:spPr>
          <a:xfrm>
            <a:off x="581192" y="2485382"/>
            <a:ext cx="516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https://www.youtube.com/watch?v=k4gj_RdtKCw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6A030-B79A-4995-87A9-60DCF1EEB6B0}"/>
              </a:ext>
            </a:extLst>
          </p:cNvPr>
          <p:cNvSpPr txBox="1"/>
          <p:nvPr/>
        </p:nvSpPr>
        <p:spPr>
          <a:xfrm>
            <a:off x="581192" y="3049657"/>
            <a:ext cx="5298785" cy="32675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Key Take Aways: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“Fail Fast” in software applies to data.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Validate against models early in process.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Data are never an island.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Set: 1, 3, 5 … average is 3.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Add one bad point of 100 and it moves to 27.25 .. Even if range was really 1-10 !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16B2EB-DCBB-4DE6-BA77-AF2E1BA0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81" y="2462656"/>
            <a:ext cx="3754162" cy="3462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334C6-C1B4-4FE4-B9C5-77118CD24F8C}"/>
              </a:ext>
            </a:extLst>
          </p:cNvPr>
          <p:cNvSpPr txBox="1"/>
          <p:nvPr/>
        </p:nvSpPr>
        <p:spPr>
          <a:xfrm>
            <a:off x="6397370" y="5971178"/>
            <a:ext cx="5398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Ends up in reports, summaries somewhere.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79C97-3587-47AA-8F88-5529BC4B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04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JSON Schema Architectural Rationale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is a concise and full-featured canonical data format (messaging, services, </a:t>
            </a:r>
            <a:r>
              <a:rPr lang="en-US" sz="2100" dirty="0" err="1"/>
              <a:t>etc</a:t>
            </a:r>
            <a:r>
              <a:rPr lang="en-US" sz="2100" dirty="0"/>
              <a:t>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is well supported by tools, programming languages, databases and more.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alone however, without JSON Schema, is a recipe for systemic problems: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Data Quality, Consistency and Definition (what is it?)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Logical Use (reporting, integration, APIs)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Schemas need to be managed: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Versioned in a SCM.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Made available to service systems (APIs), developers, QAs, analysts, BI systems, etc.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validation must be fast and accurate (by app-servers and messaging systems on insert).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Cannot effectively be used inside NoSQL DB (poor version support, only one of many tiers).</a:t>
            </a:r>
          </a:p>
        </p:txBody>
      </p:sp>
    </p:spTree>
    <p:extLst>
      <p:ext uri="{BB962C8B-B14F-4D97-AF65-F5344CB8AC3E}">
        <p14:creationId xmlns:p14="http://schemas.microsoft.com/office/powerpoint/2010/main" val="3769816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D38289-A54E-CF50-80D1-582418BEA55F}"/>
              </a:ext>
            </a:extLst>
          </p:cNvPr>
          <p:cNvSpPr/>
          <p:nvPr/>
        </p:nvSpPr>
        <p:spPr>
          <a:xfrm>
            <a:off x="581193" y="5760456"/>
            <a:ext cx="9998202" cy="88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/>
              <a:t>	Oh my this looks super complicated.</a:t>
            </a:r>
          </a:p>
          <a:p>
            <a:r>
              <a:rPr lang="en-US" sz="2200" b="1" dirty="0"/>
              <a:t>	Can’t we just skip some of these parts and lump these functions together?</a:t>
            </a:r>
          </a:p>
          <a:p>
            <a:endParaRPr lang="en-US" sz="22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JSON Schema Architectural Rationale – rounding things out…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NoSQL databases are okay for simple indexes and queries.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However, as systems grow, performance can suffer greatly against large queries.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Individual record lookups and well-partitioned data have good query performance.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Full-text search engines are built-for-purpose to ingest from (various) sources.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This can include both RDBMS and NoSQL sources.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Search engines have faster performance, are more relevant, scalable over time.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Decoupled from data sources (eventually consistent) and highly available (HA).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i="1" dirty="0"/>
              <a:t>Easier to make a high-performance full-text search engine HA than an RDBMS.</a:t>
            </a:r>
          </a:p>
        </p:txBody>
      </p:sp>
      <p:pic>
        <p:nvPicPr>
          <p:cNvPr id="3" name="Picture 2" descr="A black maze with a point and arrow&#10;&#10;Description automatically generated">
            <a:extLst>
              <a:ext uri="{FF2B5EF4-FFF2-40B4-BE49-F238E27FC236}">
                <a16:creationId xmlns:a16="http://schemas.microsoft.com/office/drawing/2014/main" id="{67B8D420-0B67-A31C-0346-DBEEC0F1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2105" y="5811295"/>
            <a:ext cx="748993" cy="7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5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JSON Schema Architectural Rationale – starting small.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At a minimum, realize the moment a JSON Schema (data model) is created and ‘published’ for the group at-large for any purpose/use … it is permanent (for at least a few versions).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Customers, internal teams, integrators will start to use it, weave it into APIs, reports.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Thus at least </a:t>
            </a:r>
            <a:r>
              <a:rPr lang="en-US" sz="2100" b="1" dirty="0"/>
              <a:t>build in versioning </a:t>
            </a:r>
            <a:r>
              <a:rPr lang="en-US" sz="2100" dirty="0"/>
              <a:t>and provide (read-only) access to the versioned schemas.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This is where the ‘Schema Server’ part comes in – they have to be exposed </a:t>
            </a:r>
            <a:r>
              <a:rPr lang="en-US" sz="2100" i="1" dirty="0"/>
              <a:t>somehow</a:t>
            </a:r>
            <a:r>
              <a:rPr lang="en-US" sz="2100" dirty="0"/>
              <a:t>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next most useful thing to do is </a:t>
            </a:r>
            <a:r>
              <a:rPr lang="en-US" sz="2100" b="1" dirty="0"/>
              <a:t>ensure dev teams use the schemas for validation</a:t>
            </a:r>
            <a:r>
              <a:rPr lang="en-US" sz="2100" dirty="0"/>
              <a:t>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Stop hand-coding programming language specific field-level validation (Java, Python, </a:t>
            </a:r>
            <a:r>
              <a:rPr lang="en-US" sz="2100" dirty="0" err="1"/>
              <a:t>etc</a:t>
            </a:r>
            <a:r>
              <a:rPr lang="en-US" sz="2100" dirty="0"/>
              <a:t>).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It becomes almost immediately out-of-sync with the defined schema (costly).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Since validation will happen at inception (when received), there is no need to use any NoSQL database validation layer – especially given the poor version support in MongoDB.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Start with (very) abstract schemas that do not allow *anything* but are flexible.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74539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Document Databases and Tools for Jump-starting JSON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MongoDB Atlas and other document databases have tools for data analysis.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Take advantage of JSON-to-schema auto-generators and use schemas to generate QA data.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free online tools to create JSON schema, instance (JSON) samples and validate.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Realize also that RDBMS systems can work a lot like document databases: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5D82E9-3B4E-611D-B903-689AEEFD9635}"/>
              </a:ext>
            </a:extLst>
          </p:cNvPr>
          <p:cNvGrpSpPr/>
          <p:nvPr/>
        </p:nvGrpSpPr>
        <p:grpSpPr>
          <a:xfrm>
            <a:off x="1754324" y="4294598"/>
            <a:ext cx="8113362" cy="1861246"/>
            <a:chOff x="1013179" y="3756338"/>
            <a:chExt cx="8113362" cy="18612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DCAB559-055F-24F6-90F3-95D1EEF73706}"/>
                </a:ext>
              </a:extLst>
            </p:cNvPr>
            <p:cNvSpPr/>
            <p:nvPr/>
          </p:nvSpPr>
          <p:spPr>
            <a:xfrm>
              <a:off x="1013179" y="3759908"/>
              <a:ext cx="3587387" cy="1537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b="1" cap="small" dirty="0">
                  <a:latin typeface="Consolas" panose="020B0609020204030204" pitchFamily="49" charset="0"/>
                </a:rPr>
                <a:t>BLOB type table</a:t>
              </a:r>
            </a:p>
            <a:p>
              <a:endParaRPr lang="en-US" sz="2200" b="1" dirty="0">
                <a:latin typeface="Consolas" panose="020B0609020204030204" pitchFamily="49" charset="0"/>
              </a:endParaRPr>
            </a:p>
            <a:p>
              <a:r>
                <a:rPr lang="en-US" sz="2200" b="1" dirty="0">
                  <a:latin typeface="Consolas" panose="020B0609020204030204" pitchFamily="49" charset="0"/>
                </a:rPr>
                <a:t>ID (primary key, int)</a:t>
              </a:r>
            </a:p>
            <a:p>
              <a:r>
                <a:rPr lang="en-US" sz="2200" b="1" dirty="0">
                  <a:latin typeface="Consolas" panose="020B0609020204030204" pitchFamily="49" charset="0"/>
                </a:rPr>
                <a:t>BLOB (JSON)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200" b="1" dirty="0">
                <a:latin typeface="Consolas" panose="020B0609020204030204" pitchFamily="49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D28F2-F53D-43A2-AB16-8A479B89F3F6}"/>
                </a:ext>
              </a:extLst>
            </p:cNvPr>
            <p:cNvSpPr/>
            <p:nvPr/>
          </p:nvSpPr>
          <p:spPr>
            <a:xfrm>
              <a:off x="5539154" y="3756338"/>
              <a:ext cx="3587387" cy="18612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b="1" cap="small" dirty="0">
                  <a:latin typeface="Consolas" panose="020B0609020204030204" pitchFamily="49" charset="0"/>
                </a:rPr>
                <a:t>Meta-Data table</a:t>
              </a:r>
            </a:p>
            <a:p>
              <a:endParaRPr lang="en-US" sz="2200" b="1" dirty="0">
                <a:latin typeface="Consolas" panose="020B0609020204030204" pitchFamily="49" charset="0"/>
              </a:endParaRPr>
            </a:p>
            <a:p>
              <a:r>
                <a:rPr lang="en-US" sz="2200" b="1" cap="small" dirty="0">
                  <a:latin typeface="Consolas" panose="020B0609020204030204" pitchFamily="49" charset="0"/>
                </a:rPr>
                <a:t>Key</a:t>
              </a:r>
              <a:r>
                <a:rPr lang="en-US" sz="2200" b="1" dirty="0">
                  <a:latin typeface="Consolas" panose="020B0609020204030204" pitchFamily="49" charset="0"/>
                </a:rPr>
                <a:t> (varchar, </a:t>
              </a:r>
              <a:r>
                <a:rPr lang="en-US" sz="2200" b="1" dirty="0" err="1">
                  <a:latin typeface="Consolas" panose="020B0609020204030204" pitchFamily="49" charset="0"/>
                </a:rPr>
                <a:t>enum</a:t>
              </a:r>
              <a:r>
                <a:rPr lang="en-US" sz="2200" b="1" dirty="0"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2200" b="1" cap="small" dirty="0">
                  <a:latin typeface="Consolas" panose="020B0609020204030204" pitchFamily="49" charset="0"/>
                </a:rPr>
                <a:t>Value</a:t>
              </a:r>
              <a:r>
                <a:rPr lang="en-US" sz="2200" b="1" dirty="0">
                  <a:latin typeface="Consolas" panose="020B0609020204030204" pitchFamily="49" charset="0"/>
                </a:rPr>
                <a:t> (varchar)</a:t>
              </a:r>
            </a:p>
            <a:p>
              <a:r>
                <a:rPr lang="en-US" sz="2200" b="1" dirty="0">
                  <a:latin typeface="Consolas" panose="020B0609020204030204" pitchFamily="49" charset="0"/>
                </a:rPr>
                <a:t>ID (foreign key, int)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D46FC0-6184-E345-5B28-E361509A2CC0}"/>
                </a:ext>
              </a:extLst>
            </p:cNvPr>
            <p:cNvCxnSpPr/>
            <p:nvPr/>
          </p:nvCxnSpPr>
          <p:spPr>
            <a:xfrm>
              <a:off x="4687502" y="4572000"/>
              <a:ext cx="7315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005BB1-4629-FA93-FCC2-7952EA16CA66}"/>
                </a:ext>
              </a:extLst>
            </p:cNvPr>
            <p:cNvCxnSpPr>
              <a:cxnSpLocks/>
            </p:cNvCxnSpPr>
            <p:nvPr/>
          </p:nvCxnSpPr>
          <p:spPr>
            <a:xfrm>
              <a:off x="4859153" y="4325753"/>
              <a:ext cx="0" cy="4924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8B8D8B-9946-ABE6-3FE2-135DB2A15390}"/>
                </a:ext>
              </a:extLst>
            </p:cNvPr>
            <p:cNvCxnSpPr>
              <a:cxnSpLocks/>
            </p:cNvCxnSpPr>
            <p:nvPr/>
          </p:nvCxnSpPr>
          <p:spPr>
            <a:xfrm>
              <a:off x="5223308" y="4325753"/>
              <a:ext cx="0" cy="4924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577BF6-DE33-3740-276E-F9B12E3EA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7133" y="4325753"/>
              <a:ext cx="182880" cy="2462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1F7D63-E0D9-0A8A-0356-E669F98C492B}"/>
                </a:ext>
              </a:extLst>
            </p:cNvPr>
            <p:cNvCxnSpPr>
              <a:cxnSpLocks/>
            </p:cNvCxnSpPr>
            <p:nvPr/>
          </p:nvCxnSpPr>
          <p:spPr>
            <a:xfrm>
              <a:off x="5247615" y="4588932"/>
              <a:ext cx="162398" cy="211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8730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/>
              <a:t>JSON SCHEMA AND DOCUMENT DATABASES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F40EF-C384-1C8D-EA3A-8A66997647E3}"/>
              </a:ext>
            </a:extLst>
          </p:cNvPr>
          <p:cNvSpPr txBox="1"/>
          <p:nvPr/>
        </p:nvSpPr>
        <p:spPr>
          <a:xfrm>
            <a:off x="777240" y="1625692"/>
            <a:ext cx="1083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Final 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0A63E-E77F-9C0E-3955-E18863390A2B}"/>
              </a:ext>
            </a:extLst>
          </p:cNvPr>
          <p:cNvSpPr txBox="1"/>
          <p:nvPr/>
        </p:nvSpPr>
        <p:spPr>
          <a:xfrm>
            <a:off x="581192" y="2315774"/>
            <a:ext cx="1102961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JSON Schema is a full-on programming language like SQL (but closer to XML Schema).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There are other related specifications too like </a:t>
            </a:r>
            <a:r>
              <a:rPr lang="en-US" sz="2100" i="1" dirty="0"/>
              <a:t>JSON Path </a:t>
            </a:r>
            <a:r>
              <a:rPr lang="en-US" sz="2100" dirty="0"/>
              <a:t>libraries for Java, C#, etc.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It will take a dedicate small set of analysts and/or developers to manage properly.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This may be a side-job for someone at your org but they must master JSON Schema.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Get the ‘bones’ of a JSON Schema based architecture together early.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Start winning hearts, minds and budgets through less hard-coding and fewer errors and Zoom calls trying to figure out what data are.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Build versioning in Day-1.</a:t>
            </a:r>
          </a:p>
          <a:p>
            <a:pPr marL="1097280" lvl="2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A large Fortune company failed to do this and the very next project suffered greatly.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Get architectural help from a pro (</a:t>
            </a:r>
            <a:r>
              <a:rPr lang="en-US" sz="2100" i="1" dirty="0"/>
              <a:t>Subayai comes to mind</a:t>
            </a:r>
            <a:r>
              <a:rPr lang="en-US" sz="2100" dirty="0"/>
              <a:t>…) to get started.</a:t>
            </a:r>
          </a:p>
          <a:p>
            <a:pPr marL="640080" lvl="1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hard parts of creating a good baseline schema and architecture are only paid once.</a:t>
            </a:r>
          </a:p>
        </p:txBody>
      </p:sp>
    </p:spTree>
    <p:extLst>
      <p:ext uri="{BB962C8B-B14F-4D97-AF65-F5344CB8AC3E}">
        <p14:creationId xmlns:p14="http://schemas.microsoft.com/office/powerpoint/2010/main" val="297659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474FD0-9952-44FE-B01D-B70E6612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pic>
        <p:nvPicPr>
          <p:cNvPr id="6" name="Picture 2" descr="Confused lady image | Free SVG">
            <a:extLst>
              <a:ext uri="{FF2B5EF4-FFF2-40B4-BE49-F238E27FC236}">
                <a16:creationId xmlns:a16="http://schemas.microsoft.com/office/drawing/2014/main" id="{90ED848B-F64E-45EF-934C-AAFDE959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84" y="4365144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7BF7B0-B716-499F-A696-3AA0F320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65142"/>
            <a:ext cx="1623771" cy="1790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5608C-4D38-449B-8D9B-805FA106C274}"/>
              </a:ext>
            </a:extLst>
          </p:cNvPr>
          <p:cNvSpPr txBox="1"/>
          <p:nvPr/>
        </p:nvSpPr>
        <p:spPr>
          <a:xfrm>
            <a:off x="785896" y="1786239"/>
            <a:ext cx="10620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/>
              <a:t>Questions and Discussion on Architecture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to use RDBMS vs NoSQL Databases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Architectural Components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Considerations and Rationale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3E56A-FBF9-48FD-88DA-1CC06D7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6312411" y="1767838"/>
            <a:ext cx="5298398" cy="41857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About Document Databases: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Faster, Looser DB Storage Engine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Built on “No SQL” position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Largely ‘document’ stores with keys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Strong JSON support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Proprietary (no query standard)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Some with high-availability models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MongoDB Atlas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Cassandra</a:t>
            </a:r>
          </a:p>
          <a:p>
            <a:pPr lvl="2">
              <a:spcAft>
                <a:spcPts val="600"/>
              </a:spcAft>
            </a:pP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5523A-45D5-4401-916D-3CA9549EF86F}"/>
              </a:ext>
            </a:extLst>
          </p:cNvPr>
          <p:cNvSpPr txBox="1"/>
          <p:nvPr/>
        </p:nvSpPr>
        <p:spPr>
          <a:xfrm>
            <a:off x="846368" y="1789172"/>
            <a:ext cx="5033224" cy="41549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About JSON Schema: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Successor specification to XML Schema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What JSON is to XML in modeling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Supports logical data model (LDM)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Richly supports nested hierarchy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Provides for efficient validation: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Faster than coding in APIs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One model for all components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Similar to RDBMS constraints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FE3F3-9F16-43EE-9BAF-BABA61DC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A793E-36F0-4C12-9D91-FC5848204EDE}"/>
              </a:ext>
            </a:extLst>
          </p:cNvPr>
          <p:cNvSpPr txBox="1"/>
          <p:nvPr/>
        </p:nvSpPr>
        <p:spPr>
          <a:xfrm>
            <a:off x="804671" y="1731262"/>
            <a:ext cx="5041393" cy="455047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NoSQL Databases and JSON</a:t>
            </a:r>
            <a:endParaRPr lang="en-US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dirty="0"/>
              <a:t>The landscape discussion would not be complete without a treatment about the demise of RDBMS and data modeling.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b="1" dirty="0"/>
              <a:t>Prior to Agile, Micro-Services and more, data models used to be managed and maintained both logically and physically … largely in relational database systems and with tools (Rational Rose, et al) and canonical forms like XML that could reflect hierarchy.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DE3EB-E0BF-4919-AC5A-3F4EAEF7BEA7}"/>
              </a:ext>
            </a:extLst>
          </p:cNvPr>
          <p:cNvSpPr txBox="1"/>
          <p:nvPr/>
        </p:nvSpPr>
        <p:spPr>
          <a:xfrm>
            <a:off x="6345936" y="1731262"/>
            <a:ext cx="5041394" cy="28730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Old World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800" b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7D4D2-0E04-4ED1-9842-5C081FA93C0F}"/>
              </a:ext>
            </a:extLst>
          </p:cNvPr>
          <p:cNvSpPr txBox="1"/>
          <p:nvPr/>
        </p:nvSpPr>
        <p:spPr>
          <a:xfrm>
            <a:off x="6345936" y="4553060"/>
            <a:ext cx="5041393" cy="17286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New World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b="1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4713E5-ED1F-45B5-8F6F-FA63DABD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4" y="2304940"/>
            <a:ext cx="2309717" cy="1960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2E347D-0D06-4830-9DAC-2BF58E613BA3}"/>
              </a:ext>
            </a:extLst>
          </p:cNvPr>
          <p:cNvSpPr txBox="1"/>
          <p:nvPr/>
        </p:nvSpPr>
        <p:spPr>
          <a:xfrm>
            <a:off x="8952796" y="2422303"/>
            <a:ext cx="2201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&lt;xml&gt;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&lt;header&gt;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&lt;customer&gt;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 &lt;name&gt;…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  &lt;dob&gt;…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&lt;/xml&gt;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4D9BE-2CC1-4600-8D6E-36A581CF06DD}"/>
              </a:ext>
            </a:extLst>
          </p:cNvPr>
          <p:cNvSpPr txBox="1"/>
          <p:nvPr/>
        </p:nvSpPr>
        <p:spPr>
          <a:xfrm>
            <a:off x="8865927" y="4955515"/>
            <a:ext cx="2362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“name” : “homer”,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“age” : 22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9E766-F110-4704-B80D-82758CF057B9}"/>
              </a:ext>
            </a:extLst>
          </p:cNvPr>
          <p:cNvSpPr txBox="1"/>
          <p:nvPr/>
        </p:nvSpPr>
        <p:spPr>
          <a:xfrm>
            <a:off x="6505574" y="5109810"/>
            <a:ext cx="220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GET /customer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3BEE2-A507-487C-9E3E-397EADFA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D41C1-B41D-4DDD-8203-19D7FB1178D6}"/>
              </a:ext>
            </a:extLst>
          </p:cNvPr>
          <p:cNvSpPr txBox="1"/>
          <p:nvPr/>
        </p:nvSpPr>
        <p:spPr>
          <a:xfrm>
            <a:off x="4754880" y="1705472"/>
            <a:ext cx="6855927" cy="26314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JSON is better than XML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Yes, it is the best thing since sliced bread… smaller, faster, lighter, easier – we love it. All the cool kids use JSON.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And.. JSON Schema has (finally) caught up to XML Schema.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Business domain </a:t>
            </a:r>
            <a:r>
              <a:rPr lang="en-US" sz="2000" b="1" i="1" dirty="0"/>
              <a:t>can</a:t>
            </a:r>
            <a:r>
              <a:rPr lang="en-US" sz="2000" b="1" dirty="0"/>
              <a:t> be modeled in JSON.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Logical data models and validators remain important tools.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F6F2D-89B8-4B3F-9856-C14B4977EA45}"/>
              </a:ext>
            </a:extLst>
          </p:cNvPr>
          <p:cNvSpPr txBox="1"/>
          <p:nvPr/>
        </p:nvSpPr>
        <p:spPr>
          <a:xfrm>
            <a:off x="680478" y="4983292"/>
            <a:ext cx="3653778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SELECT *</a:t>
            </a:r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FROM [JSON]</a:t>
            </a:r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WHERE [Data] &gt; 0</a:t>
            </a:r>
          </a:p>
          <a:p>
            <a:b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No records found.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34792E-25DB-4C5A-80B2-35E7FB840C4D}"/>
              </a:ext>
            </a:extLst>
          </p:cNvPr>
          <p:cNvGrpSpPr/>
          <p:nvPr/>
        </p:nvGrpSpPr>
        <p:grpSpPr>
          <a:xfrm>
            <a:off x="657780" y="1705472"/>
            <a:ext cx="3676476" cy="2669148"/>
            <a:chOff x="1270428" y="1627633"/>
            <a:chExt cx="3676476" cy="2669148"/>
          </a:xfrm>
        </p:grpSpPr>
        <p:pic>
          <p:nvPicPr>
            <p:cNvPr id="12" name="Picture 11" descr="A person wearing a hat&#10;&#10;Description automatically generated with medium confidence">
              <a:extLst>
                <a:ext uri="{FF2B5EF4-FFF2-40B4-BE49-F238E27FC236}">
                  <a16:creationId xmlns:a16="http://schemas.microsoft.com/office/drawing/2014/main" id="{091FFAFD-513D-4D52-A38F-F4349D191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728" y="1627633"/>
              <a:ext cx="3656176" cy="26691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69A351-CC61-4821-81E8-262E262656D8}"/>
                </a:ext>
              </a:extLst>
            </p:cNvPr>
            <p:cNvSpPr txBox="1"/>
            <p:nvPr/>
          </p:nvSpPr>
          <p:spPr>
            <a:xfrm>
              <a:off x="1270428" y="3588895"/>
              <a:ext cx="3656176" cy="70788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>
                  <a:alpha val="70000"/>
                </a:schemeClr>
              </a:glow>
              <a:outerShdw blurRad="50800" dist="50800" dir="2700000" algn="tl" rotWithShape="0">
                <a:schemeClr val="tx1">
                  <a:alpha val="7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</a:rPr>
                <a:t>Models? We don’t need no stinkin models!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6FF10A-A84D-4429-B54A-E0ACB5B7EF22}"/>
              </a:ext>
            </a:extLst>
          </p:cNvPr>
          <p:cNvSpPr txBox="1"/>
          <p:nvPr/>
        </p:nvSpPr>
        <p:spPr>
          <a:xfrm>
            <a:off x="4754879" y="5137181"/>
            <a:ext cx="6855927" cy="1323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i="1" dirty="0"/>
              <a:t>What is JSON Schema?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 modeling language for JSON – just as XML Schema was for XML. JSON can be made to comply with a model.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F8A69-78FD-4052-8072-30F82AFA193D}"/>
              </a:ext>
            </a:extLst>
          </p:cNvPr>
          <p:cNvSpPr txBox="1"/>
          <p:nvPr/>
        </p:nvSpPr>
        <p:spPr>
          <a:xfrm>
            <a:off x="5212079" y="4444684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/>
              <a:t>Fun Fact</a:t>
            </a:r>
            <a:r>
              <a:rPr lang="en-US" sz="1600" b="1" dirty="0"/>
              <a:t>: JSON is not </a:t>
            </a:r>
            <a:r>
              <a:rPr lang="en-US" sz="1600" b="1" dirty="0" err="1"/>
              <a:t>J.Lo’s</a:t>
            </a:r>
            <a:r>
              <a:rPr lang="en-US" sz="1600" b="1" dirty="0"/>
              <a:t> son … but </a:t>
            </a:r>
            <a:r>
              <a:rPr lang="en-US" sz="1600" b="1" i="1" dirty="0"/>
              <a:t>JavaScript Object Notation</a:t>
            </a:r>
            <a:r>
              <a:rPr lang="en-US" sz="1600" b="1" dirty="0"/>
              <a:t> - though now it really has no dependency on JavaScript.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DB6B-5F27-44BD-93F5-B90C1215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901DF3-ED49-4C6E-A0AD-D7C58F54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1679"/>
          </a:xfrm>
        </p:spPr>
        <p:txBody>
          <a:bodyPr/>
          <a:lstStyle/>
          <a:p>
            <a:r>
              <a:rPr lang="en-US" dirty="0"/>
              <a:t>JSON SCHEMA AND DOCUMENT DATABASES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FF10A-A84D-4429-B54A-E0ACB5B7EF22}"/>
              </a:ext>
            </a:extLst>
          </p:cNvPr>
          <p:cNvSpPr txBox="1"/>
          <p:nvPr/>
        </p:nvSpPr>
        <p:spPr>
          <a:xfrm>
            <a:off x="676865" y="1700299"/>
            <a:ext cx="10821452" cy="45858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/>
              <a:t>A Brief History on JSON Schema and where it is today…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While JSON itself was spawned out of JavaScript circa year 2000, JSON Schema lagged far behind with the first draft specification put out in 2007.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To this day, this created a culture in which JSON was commonly generated by systems but with little to no definition outside of random examples.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This put the burden of understanding what to expect out of APIs on developers, with nary a thought of a coherent system-wide data model.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JSON Schema provides the tools, supported by almost every popular programming language and many document-databases (MongoDB et al), to create a rich and constraint-driven system comparable with an RDBMS.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8DB6B-5F27-44BD-93F5-B90C1215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85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{09A4AA74-76C7-4C5F-898C-D129AC767D39}tf33552983</Template>
  <TotalTime>1774</TotalTime>
  <Words>6352</Words>
  <Application>Microsoft Office PowerPoint</Application>
  <PresentationFormat>Widescreen</PresentationFormat>
  <Paragraphs>755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Consolas</vt:lpstr>
      <vt:lpstr>Franklin Gothic Book</vt:lpstr>
      <vt:lpstr>Franklin Gothic Demi</vt:lpstr>
      <vt:lpstr>Source Code Pro</vt:lpstr>
      <vt:lpstr>Verdana</vt:lpstr>
      <vt:lpstr>Wingdings 2</vt:lpstr>
      <vt:lpstr>DividendVTI</vt:lpstr>
      <vt:lpstr>DAMA Phoenix – April 2024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  <vt:lpstr>JSON SCHEMA AND DOCUMENT DATABASES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Darrell Darrell</dc:creator>
  <cp:lastModifiedBy>Darrell Darrell</cp:lastModifiedBy>
  <cp:revision>139</cp:revision>
  <dcterms:created xsi:type="dcterms:W3CDTF">2021-03-28T23:48:41Z</dcterms:created>
  <dcterms:modified xsi:type="dcterms:W3CDTF">2024-03-28T01:24:57Z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